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40.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44.xml" ContentType="application/vnd.openxmlformats-officedocument.presentationml.slide+xml"/>
  <Override PartName="/ppt/slides/slide42.xml" ContentType="application/vnd.openxmlformats-officedocument.presentationml.slide+xml"/>
  <Override PartName="/ppt/slides/slide29.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1.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6"/>
  </p:notesMasterIdLst>
  <p:handoutMasterIdLst>
    <p:handoutMasterId r:id="rId47"/>
  </p:handoutMasterIdLst>
  <p:sldIdLst>
    <p:sldId id="298" r:id="rId2"/>
    <p:sldId id="287" r:id="rId3"/>
    <p:sldId id="258" r:id="rId4"/>
    <p:sldId id="259" r:id="rId5"/>
    <p:sldId id="263" r:id="rId6"/>
    <p:sldId id="264" r:id="rId7"/>
    <p:sldId id="260" r:id="rId8"/>
    <p:sldId id="261" r:id="rId9"/>
    <p:sldId id="262" r:id="rId10"/>
    <p:sldId id="297"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95" r:id="rId34"/>
    <p:sldId id="296" r:id="rId35"/>
    <p:sldId id="288" r:id="rId36"/>
    <p:sldId id="289" r:id="rId37"/>
    <p:sldId id="290" r:id="rId38"/>
    <p:sldId id="291" r:id="rId39"/>
    <p:sldId id="292" r:id="rId40"/>
    <p:sldId id="293" r:id="rId41"/>
    <p:sldId id="299" r:id="rId42"/>
    <p:sldId id="294" r:id="rId43"/>
    <p:sldId id="300" r:id="rId44"/>
    <p:sldId id="301" r:id="rId45"/>
  </p:sldIdLst>
  <p:sldSz cx="9144000" cy="5143500" type="screen16x9"/>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9">
          <p15:clr>
            <a:srgbClr val="A4A3A4"/>
          </p15:clr>
        </p15:guide>
        <p15:guide id="2" pos="1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697"/>
    <a:srgbClr val="83C55B"/>
    <a:srgbClr val="0070C0"/>
    <a:srgbClr val="000000"/>
    <a:srgbClr val="D0E6CF"/>
    <a:srgbClr val="0096C8"/>
    <a:srgbClr val="0092D4"/>
    <a:srgbClr val="00A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65" autoAdjust="0"/>
    <p:restoredTop sz="85116" autoAdjust="0"/>
  </p:normalViewPr>
  <p:slideViewPr>
    <p:cSldViewPr snapToGrid="0" showGuides="1">
      <p:cViewPr varScale="1">
        <p:scale>
          <a:sx n="104" d="100"/>
          <a:sy n="104" d="100"/>
        </p:scale>
        <p:origin x="108" y="408"/>
      </p:cViewPr>
      <p:guideLst>
        <p:guide orient="horz" pos="2739"/>
        <p:guide pos="12"/>
      </p:guideLst>
    </p:cSldViewPr>
  </p:slideViewPr>
  <p:outlineViewPr>
    <p:cViewPr>
      <p:scale>
        <a:sx n="33" d="100"/>
        <a:sy n="33" d="100"/>
      </p:scale>
      <p:origin x="0" y="3564"/>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4" d="100"/>
          <a:sy n="64" d="100"/>
        </p:scale>
        <p:origin x="-286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55"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56" Type="http://schemas.openxmlformats.org/officeDocument/2006/relationships/customXml" Target="../customXml/item5.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305574E8-AF8A-4985-A22B-3823F5004FF4}" type="datetime1">
              <a:rPr lang="sv-SE" smtClean="0"/>
              <a:t>2019-09-19</a:t>
            </a:fld>
            <a:endParaRPr lang="sv-SE"/>
          </a:p>
        </p:txBody>
      </p:sp>
      <p:sp>
        <p:nvSpPr>
          <p:cNvPr id="4" name="Platshållare för sidfot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r>
              <a:rPr lang="sv-SE" smtClean="0"/>
              <a:t>Kicki Pulkkinen utbildningsansvarig ssk ANOPIVA</a:t>
            </a:r>
            <a:endParaRPr lang="sv-SE"/>
          </a:p>
        </p:txBody>
      </p:sp>
      <p:sp>
        <p:nvSpPr>
          <p:cNvPr id="5" name="Platshållare för bildnumm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963CF752-3FE6-4302-B653-2C7EF9606D16}" type="slidenum">
              <a:rPr lang="sv-SE" smtClean="0"/>
              <a:t>‹#›</a:t>
            </a:fld>
            <a:endParaRPr lang="sv-SE"/>
          </a:p>
        </p:txBody>
      </p:sp>
    </p:spTree>
    <p:extLst>
      <p:ext uri="{BB962C8B-B14F-4D97-AF65-F5344CB8AC3E}">
        <p14:creationId xmlns:p14="http://schemas.microsoft.com/office/powerpoint/2010/main" val="114981879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1EF1E0E0-C81E-4D10-BE04-ABAEC12612A8}" type="datetime1">
              <a:rPr lang="sv-SE" smtClean="0"/>
              <a:t>2019-09-19</a:t>
            </a:fld>
            <a:endParaRPr lang="sv-SE"/>
          </a:p>
        </p:txBody>
      </p:sp>
      <p:sp>
        <p:nvSpPr>
          <p:cNvPr id="4" name="Platshållare för bildobjekt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r>
              <a:rPr lang="sv-SE" smtClean="0"/>
              <a:t>Kicki Pulkkinen utbildningsansvarig ssk ANOPIVA</a:t>
            </a:r>
            <a:endParaRPr lang="sv-SE"/>
          </a:p>
        </p:txBody>
      </p:sp>
      <p:sp>
        <p:nvSpPr>
          <p:cNvPr id="7" name="Platshållare för bildnumm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FB0CB7F7-2DE7-442F-B621-87F2D8E04FE8}" type="slidenum">
              <a:rPr lang="sv-SE" smtClean="0"/>
              <a:t>‹#›</a:t>
            </a:fld>
            <a:endParaRPr lang="sv-SE"/>
          </a:p>
        </p:txBody>
      </p:sp>
    </p:spTree>
    <p:extLst>
      <p:ext uri="{BB962C8B-B14F-4D97-AF65-F5344CB8AC3E}">
        <p14:creationId xmlns:p14="http://schemas.microsoft.com/office/powerpoint/2010/main" val="79574723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v.wikipedia.org/wiki/Kapill%C3%A4r" TargetMode="External"/><Relationship Id="rId7" Type="http://schemas.openxmlformats.org/officeDocument/2006/relationships/hyperlink" Target="https://sv.wikipedia.org/wiki/Cirkulationssvikt"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sv.wikipedia.org/wiki/Osmos" TargetMode="External"/><Relationship Id="rId5" Type="http://schemas.openxmlformats.org/officeDocument/2006/relationships/hyperlink" Target="https://sv.wikipedia.org/wiki/Lymfatiska_systemet" TargetMode="External"/><Relationship Id="rId4" Type="http://schemas.openxmlformats.org/officeDocument/2006/relationships/hyperlink" Target="https://sv.wikipedia.org/wiki/Diffusio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sv.wikipedia.org/wiki/Patogen" TargetMode="External"/><Relationship Id="rId13" Type="http://schemas.openxmlformats.org/officeDocument/2006/relationships/hyperlink" Target="https://sv.wikipedia.org/wiki/Var_(medicin)" TargetMode="External"/><Relationship Id="rId3" Type="http://schemas.openxmlformats.org/officeDocument/2006/relationships/hyperlink" Target="https://sv.wikipedia.org/wiki/Vit_blodkropp" TargetMode="External"/><Relationship Id="rId7" Type="http://schemas.openxmlformats.org/officeDocument/2006/relationships/hyperlink" Target="https://sv.wikipedia.org/wiki/Fagocyter" TargetMode="External"/><Relationship Id="rId12" Type="http://schemas.openxmlformats.org/officeDocument/2006/relationships/hyperlink" Target="https://sv.wikipedia.org/wiki/Histamin"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sv.wikipedia.org/wiki/Eosinofiler" TargetMode="External"/><Relationship Id="rId11" Type="http://schemas.openxmlformats.org/officeDocument/2006/relationships/hyperlink" Target="https://sv.wikipedia.org/wiki/Vesikel" TargetMode="External"/><Relationship Id="rId5" Type="http://schemas.openxmlformats.org/officeDocument/2006/relationships/hyperlink" Target="https://sv.wikipedia.org/wiki/Monocyt" TargetMode="External"/><Relationship Id="rId15" Type="http://schemas.openxmlformats.org/officeDocument/2006/relationships/hyperlink" Target="https://sv.wikipedia.org/wiki/Makrofag" TargetMode="External"/><Relationship Id="rId10" Type="http://schemas.openxmlformats.org/officeDocument/2006/relationships/hyperlink" Target="https://sv.wikipedia.org/wiki/Svampar" TargetMode="External"/><Relationship Id="rId4" Type="http://schemas.openxmlformats.org/officeDocument/2006/relationships/hyperlink" Target="https://sv.wikipedia.org/wiki/Ospecifika_f%C3%B6rsvaret" TargetMode="External"/><Relationship Id="rId9" Type="http://schemas.openxmlformats.org/officeDocument/2006/relationships/hyperlink" Target="https://sv.wikipedia.org/wiki/Bakterie" TargetMode="External"/><Relationship Id="rId14" Type="http://schemas.openxmlformats.org/officeDocument/2006/relationships/hyperlink" Target="https://sv.wikipedia.org/wiki/Benm%C3%A4r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a:t>
            </a:fld>
            <a:endParaRPr lang="sv-SE"/>
          </a:p>
        </p:txBody>
      </p:sp>
      <p:sp>
        <p:nvSpPr>
          <p:cNvPr id="5" name="Platshållare för datum 4"/>
          <p:cNvSpPr>
            <a:spLocks noGrp="1"/>
          </p:cNvSpPr>
          <p:nvPr>
            <p:ph type="dt" idx="11"/>
          </p:nvPr>
        </p:nvSpPr>
        <p:spPr/>
        <p:txBody>
          <a:bodyPr/>
          <a:lstStyle/>
          <a:p>
            <a:fld id="{98EE30E1-04AD-4FAC-8EDF-EA89D7259A32}"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3984266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Studier visar dock att</a:t>
            </a:r>
            <a:r>
              <a:rPr lang="sv-SE" baseline="0" dirty="0" smtClean="0"/>
              <a:t> NEWS är avsevärt mer specifikt och effektivt verktyg för att identifiera </a:t>
            </a:r>
            <a:r>
              <a:rPr lang="sv-SE" baseline="0" dirty="0" err="1" smtClean="0"/>
              <a:t>sepsispatienterna</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12</a:t>
            </a:fld>
            <a:endParaRPr lang="sv-SE"/>
          </a:p>
        </p:txBody>
      </p:sp>
      <p:sp>
        <p:nvSpPr>
          <p:cNvPr id="5" name="Platshållare för datum 4"/>
          <p:cNvSpPr>
            <a:spLocks noGrp="1"/>
          </p:cNvSpPr>
          <p:nvPr>
            <p:ph type="dt" idx="11"/>
          </p:nvPr>
        </p:nvSpPr>
        <p:spPr/>
        <p:txBody>
          <a:bodyPr/>
          <a:lstStyle/>
          <a:p>
            <a:fld id="{EFF4D5D1-9569-4C2C-971F-E9B257BBBCFF}"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3584671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Interstitialvätskans</a:t>
            </a:r>
            <a:r>
              <a:rPr lang="sv-SE" baseline="0" dirty="0" smtClean="0"/>
              <a:t> sammansättning av bl.a. syre, koldioxid, pH och metabola produkter hålls inom mycket snäva gränser för att upprätthålla </a:t>
            </a:r>
            <a:r>
              <a:rPr lang="sv-SE" baseline="0" dirty="0" err="1" smtClean="0"/>
              <a:t>homeostas</a:t>
            </a:r>
            <a:r>
              <a:rPr lang="sv-SE" baseline="0" dirty="0" smtClean="0"/>
              <a:t>. Regleringen sker som ett resultat av variation i vävnadens genomblödning. En metabol reglering sker, </a:t>
            </a:r>
            <a:r>
              <a:rPr lang="sv-SE" baseline="0" dirty="0" err="1" smtClean="0"/>
              <a:t>ffa</a:t>
            </a:r>
            <a:r>
              <a:rPr lang="sv-SE" baseline="0" dirty="0" smtClean="0"/>
              <a:t> i hjärta och skelett muskelceller. Metabolismen ökar i cellen </a:t>
            </a:r>
            <a:r>
              <a:rPr lang="sv-SE" baseline="0" dirty="0" err="1" smtClean="0"/>
              <a:t>pga</a:t>
            </a:r>
            <a:r>
              <a:rPr lang="sv-SE" baseline="0" dirty="0" smtClean="0"/>
              <a:t> av ökad aktivitet. Syrenivån sjunker, kolsyran stiger och pH sjunker. Metaboliter ansamlas och ger en dilatation av </a:t>
            </a:r>
            <a:r>
              <a:rPr lang="sv-SE" baseline="0" dirty="0" err="1" smtClean="0"/>
              <a:t>arterioler</a:t>
            </a:r>
            <a:r>
              <a:rPr lang="sv-SE" baseline="0" dirty="0" smtClean="0"/>
              <a:t>, öppnar fler kapillärer vilket ger ökat blodflöde till de aktiva vävnadsområdena. Det tillkommer mer syre, metaboliterna sköljs bort.  Om blodflödet ökar stiger blodtrycket (om metabolismen är konstant)normal metabolithalt sjunker. Ger en </a:t>
            </a:r>
            <a:r>
              <a:rPr lang="sv-SE" baseline="0" dirty="0" err="1" smtClean="0"/>
              <a:t>vasokonstriktion</a:t>
            </a:r>
            <a:r>
              <a:rPr lang="sv-SE" baseline="0" dirty="0" smtClean="0"/>
              <a:t> och blodflödet anpassas till vävnadens metabola behov. Det här är alltså hur det ska fungera när vi är friska !</a:t>
            </a:r>
          </a:p>
          <a:p>
            <a:endParaRPr lang="sv-SE" baseline="0" dirty="0" smtClean="0"/>
          </a:p>
          <a:p>
            <a:r>
              <a:rPr lang="sv-SE" b="1" dirty="0" err="1" smtClean="0">
                <a:effectLst/>
              </a:rPr>
              <a:t>Interstitium</a:t>
            </a:r>
            <a:r>
              <a:rPr lang="sv-SE" dirty="0" smtClean="0">
                <a:effectLst/>
              </a:rPr>
              <a:t> är det lilla utrymme som bildas mellan cellerna. </a:t>
            </a:r>
            <a:r>
              <a:rPr lang="sv-SE" dirty="0" err="1" smtClean="0">
                <a:effectLst/>
              </a:rPr>
              <a:t>Interstitium</a:t>
            </a:r>
            <a:r>
              <a:rPr lang="sv-SE" dirty="0" smtClean="0">
                <a:effectLst/>
              </a:rPr>
              <a:t> fylls huvudsakligen med interstitialvätska, som bildas när vätska pressas ut ur </a:t>
            </a:r>
            <a:r>
              <a:rPr lang="sv-SE" dirty="0" smtClean="0">
                <a:effectLst/>
                <a:hlinkClick r:id="rId3" tooltip="Kapillär"/>
              </a:rPr>
              <a:t>kapillärerna</a:t>
            </a:r>
            <a:r>
              <a:rPr lang="sv-SE" dirty="0" smtClean="0">
                <a:effectLst/>
              </a:rPr>
              <a:t>. Interstitialvätskan </a:t>
            </a:r>
            <a:r>
              <a:rPr lang="sv-SE" dirty="0" smtClean="0">
                <a:effectLst/>
                <a:hlinkClick r:id="rId4" tooltip="Diffusion"/>
              </a:rPr>
              <a:t>diffunderar</a:t>
            </a:r>
            <a:r>
              <a:rPr lang="sv-SE" dirty="0" smtClean="0">
                <a:effectLst/>
              </a:rPr>
              <a:t> in i det </a:t>
            </a:r>
            <a:r>
              <a:rPr lang="sv-SE" dirty="0" smtClean="0">
                <a:effectLst/>
                <a:hlinkClick r:id="rId5" tooltip="Lymfatiska systemet"/>
              </a:rPr>
              <a:t>lymfatiska systemet</a:t>
            </a:r>
            <a:r>
              <a:rPr lang="sv-SE" dirty="0" smtClean="0">
                <a:effectLst/>
              </a:rPr>
              <a:t>. Vävnadsvätskan fungerar som volymbuffert, exempelvis vid kraftig blödning, då vätska går in i blodomloppet genom </a:t>
            </a:r>
            <a:r>
              <a:rPr lang="sv-SE" dirty="0" smtClean="0">
                <a:effectLst/>
                <a:hlinkClick r:id="rId6" tooltip="Osmos"/>
              </a:rPr>
              <a:t>osmos</a:t>
            </a:r>
            <a:r>
              <a:rPr lang="sv-SE" dirty="0" smtClean="0">
                <a:effectLst/>
              </a:rPr>
              <a:t> och minskar risken för </a:t>
            </a:r>
            <a:r>
              <a:rPr lang="sv-SE" dirty="0" smtClean="0">
                <a:effectLst/>
                <a:hlinkClick r:id="rId7" tooltip="Cirkulationssvikt"/>
              </a:rPr>
              <a:t>cirkulationssvikt</a:t>
            </a:r>
            <a:r>
              <a:rPr lang="sv-SE" dirty="0" smtClean="0">
                <a:effectLst/>
              </a:rPr>
              <a:t>. Vätskan har fler funktioner, som till exempel att lokalt underlätta transport av olika ämnen, att skydda vid deformation.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13</a:t>
            </a:fld>
            <a:endParaRPr lang="sv-SE"/>
          </a:p>
        </p:txBody>
      </p:sp>
      <p:sp>
        <p:nvSpPr>
          <p:cNvPr id="5" name="Platshållare för datum 4"/>
          <p:cNvSpPr>
            <a:spLocks noGrp="1"/>
          </p:cNvSpPr>
          <p:nvPr>
            <p:ph type="dt" idx="11"/>
          </p:nvPr>
        </p:nvSpPr>
        <p:spPr/>
        <p:txBody>
          <a:bodyPr/>
          <a:lstStyle/>
          <a:p>
            <a:fld id="{0CB602CC-760A-4932-84BB-393967F27504}"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2271019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Tryckautoreglering;</a:t>
            </a:r>
            <a:r>
              <a:rPr lang="sv-SE" baseline="0" dirty="0" smtClean="0"/>
              <a:t> vävnadens genomblödning är konstant trots förändringar i artärtryck. Om blodflödet sjunker </a:t>
            </a:r>
            <a:r>
              <a:rPr lang="sv-SE" baseline="0" dirty="0" err="1" smtClean="0"/>
              <a:t>pga</a:t>
            </a:r>
            <a:r>
              <a:rPr lang="sv-SE" baseline="0" dirty="0" smtClean="0"/>
              <a:t> sänkt blodtryck ansamlas metaboliter. Ger </a:t>
            </a:r>
            <a:r>
              <a:rPr lang="sv-SE" baseline="0" dirty="0" err="1" smtClean="0"/>
              <a:t>vasodilatation</a:t>
            </a:r>
            <a:r>
              <a:rPr lang="sv-SE" baseline="0" dirty="0" smtClean="0"/>
              <a:t>. En ökad hjärtminutvolym för att inte blodtrycket helt ska rasa. Ger ett högre blodtryck.  Ett högre blodtryck ökat flöde mindre mängd metaboliter kärlen dras samman. Tryckökningen påverkar också glatt muskulatur rent mekaniskt, ger en ökad inströmning av kalciumjoner i muskelceller; drar ihop </a:t>
            </a:r>
            <a:r>
              <a:rPr lang="sv-SE" baseline="0" dirty="0" err="1" smtClean="0"/>
              <a:t>k’ärl</a:t>
            </a:r>
            <a:r>
              <a:rPr lang="sv-SE" baseline="0" dirty="0" smtClean="0"/>
              <a:t>. Denna funktion är väl utvecklad i organ som kräver relativt konstant flöde…njure hjärna…  Vi pratar fortfarande om när allt funkar ok.</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14</a:t>
            </a:fld>
            <a:endParaRPr lang="sv-SE"/>
          </a:p>
        </p:txBody>
      </p:sp>
      <p:sp>
        <p:nvSpPr>
          <p:cNvPr id="5" name="Platshållare för datum 4"/>
          <p:cNvSpPr>
            <a:spLocks noGrp="1"/>
          </p:cNvSpPr>
          <p:nvPr>
            <p:ph type="dt" idx="11"/>
          </p:nvPr>
        </p:nvSpPr>
        <p:spPr/>
        <p:txBody>
          <a:bodyPr/>
          <a:lstStyle/>
          <a:p>
            <a:fld id="{D82AE3FB-5826-4A20-88A0-C9C34208107B}"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2843291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Olika substanser</a:t>
            </a:r>
            <a:r>
              <a:rPr lang="sv-SE" baseline="0" dirty="0" smtClean="0"/>
              <a:t> medverkar till </a:t>
            </a:r>
            <a:r>
              <a:rPr lang="sv-SE" baseline="0" dirty="0" err="1" smtClean="0"/>
              <a:t>vasokonstriktion</a:t>
            </a:r>
            <a:r>
              <a:rPr lang="sv-SE" baseline="0" dirty="0" smtClean="0"/>
              <a:t>, -dilatation. Viktigaste dilaterande ämne kväveoxid NO. Bildas i endotelcellen och diffunderar ner i underliggande glatt muskulatur i kärlväggen som dialteras. NO frisätts av bl.a. katekolaminer, histamin, </a:t>
            </a:r>
            <a:r>
              <a:rPr lang="sv-SE" baseline="0" dirty="0" err="1" smtClean="0"/>
              <a:t>bradykinin</a:t>
            </a:r>
            <a:r>
              <a:rPr lang="sv-SE" baseline="0" dirty="0" smtClean="0"/>
              <a:t>… Endotelet själv bildar endotelin som är en potent </a:t>
            </a:r>
            <a:r>
              <a:rPr lang="sv-SE" baseline="0" dirty="0" err="1" smtClean="0"/>
              <a:t>vasokonstriktor</a:t>
            </a:r>
            <a:r>
              <a:rPr lang="sv-SE" baseline="0" dirty="0" smtClean="0"/>
              <a:t>. Endotelinet främst betydelse för resistensen i </a:t>
            </a:r>
            <a:r>
              <a:rPr lang="sv-SE" baseline="0" dirty="0" err="1" smtClean="0"/>
              <a:t>arteriolerna</a:t>
            </a:r>
            <a:r>
              <a:rPr lang="sv-SE" baseline="0" dirty="0" smtClean="0"/>
              <a:t> och spelar en viktig roll för fördelning av blodflöde till olika organ och vävnader. </a:t>
            </a:r>
          </a:p>
          <a:p>
            <a:r>
              <a:rPr lang="sv-SE" baseline="0" dirty="0" smtClean="0"/>
              <a:t>Ökad aktivitet i ett eller flera organ kan utlösa kraftig </a:t>
            </a:r>
            <a:r>
              <a:rPr lang="sv-SE" baseline="0" dirty="0" err="1" smtClean="0"/>
              <a:t>vasodilatation</a:t>
            </a:r>
            <a:r>
              <a:rPr lang="sv-SE" baseline="0" dirty="0" smtClean="0"/>
              <a:t> genom metabol autoreglering skulle den samlade </a:t>
            </a:r>
            <a:r>
              <a:rPr lang="sv-SE" baseline="0" dirty="0" err="1" smtClean="0"/>
              <a:t>vasodilatationen</a:t>
            </a:r>
            <a:r>
              <a:rPr lang="sv-SE" baseline="0" dirty="0" smtClean="0"/>
              <a:t> kunna leda till sänkt artärblodtryck. Detta ska förhindras av att kardiovaskulärt centrum påverkas och den centrala regleringen av organflödet. Huvudsakligt förmedlat via sympatiska </a:t>
            </a:r>
            <a:r>
              <a:rPr lang="sv-SE" baseline="0" dirty="0" err="1" smtClean="0"/>
              <a:t>vasokonstriktionsnerver</a:t>
            </a:r>
            <a:r>
              <a:rPr lang="sv-SE" baseline="0" dirty="0" smtClean="0"/>
              <a:t>. När kardiovaskulära centrum aktiveras utlöses en omfattande </a:t>
            </a:r>
            <a:r>
              <a:rPr lang="sv-SE" baseline="0" dirty="0" err="1" smtClean="0"/>
              <a:t>kärlkonstriktion</a:t>
            </a:r>
            <a:r>
              <a:rPr lang="sv-SE" baseline="0" dirty="0" smtClean="0"/>
              <a:t> som temporärt stryper blodflödet till för stunden mindre viktiga organ.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15</a:t>
            </a:fld>
            <a:endParaRPr lang="sv-SE"/>
          </a:p>
        </p:txBody>
      </p:sp>
      <p:sp>
        <p:nvSpPr>
          <p:cNvPr id="5" name="Platshållare för datum 4"/>
          <p:cNvSpPr>
            <a:spLocks noGrp="1"/>
          </p:cNvSpPr>
          <p:nvPr>
            <p:ph type="dt" idx="11"/>
          </p:nvPr>
        </p:nvSpPr>
        <p:spPr/>
        <p:txBody>
          <a:bodyPr/>
          <a:lstStyle/>
          <a:p>
            <a:fld id="{91A01D9F-D5D4-402E-9CC6-9DCBDB1DF693}"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815754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Skillnad mellan gramnegativa och grampositiva bakterier är dess</a:t>
            </a:r>
            <a:r>
              <a:rPr lang="sv-SE" baseline="0" dirty="0" smtClean="0"/>
              <a:t> uppbyggnad och cellhöljen. Penicilliner fungerar dåligt för gramnegativa bakterier, det har att göra med cellhöljet som är svårare att bryta ner hos gramnegativa bakterier.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ILF-1 och TNF gör endotelcellerna mer genomsläppliga för andra vita blodkroppar som behöver ta sig till det infekterade/inflammerade området. </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Cytokinerna som bildas samspelar med varandra med ytterligare andra cytokiner och diverse kaskad system i kroppen, kinin, </a:t>
            </a:r>
            <a:r>
              <a:rPr lang="sv-SE" baseline="0" dirty="0" err="1" smtClean="0"/>
              <a:t>koagualtion</a:t>
            </a:r>
            <a:r>
              <a:rPr lang="sv-SE" baseline="0" dirty="0" smtClean="0"/>
              <a:t> </a:t>
            </a:r>
            <a:r>
              <a:rPr lang="sv-SE" baseline="0" dirty="0" err="1" smtClean="0"/>
              <a:t>fibrinogen</a:t>
            </a:r>
            <a:r>
              <a:rPr lang="sv-SE" baseline="0" dirty="0" smtClean="0"/>
              <a:t> och komplementsystem.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err="1" smtClean="0"/>
              <a:t>Kalikrein</a:t>
            </a:r>
            <a:r>
              <a:rPr lang="sv-SE" dirty="0" smtClean="0"/>
              <a:t>-Kinin </a:t>
            </a:r>
            <a:r>
              <a:rPr lang="sv-SE" dirty="0" err="1" smtClean="0"/>
              <a:t>systemet:Ett</a:t>
            </a:r>
            <a:r>
              <a:rPr lang="sv-SE" dirty="0" smtClean="0"/>
              <a:t> metaboliskt samverkanssystem för ämnen som produceras i distala </a:t>
            </a:r>
            <a:r>
              <a:rPr lang="sv-SE" dirty="0" err="1" smtClean="0"/>
              <a:t>njurnefronet</a:t>
            </a:r>
            <a:r>
              <a:rPr lang="sv-SE" dirty="0" smtClean="0"/>
              <a:t>. Till dessa hör </a:t>
            </a:r>
            <a:r>
              <a:rPr lang="sv-SE" dirty="0" err="1" smtClean="0"/>
              <a:t>kallikrein</a:t>
            </a:r>
            <a:r>
              <a:rPr lang="sv-SE" dirty="0" smtClean="0"/>
              <a:t>, </a:t>
            </a:r>
            <a:r>
              <a:rPr lang="sv-SE" dirty="0" err="1" smtClean="0"/>
              <a:t>kininer</a:t>
            </a:r>
            <a:r>
              <a:rPr lang="sv-SE" dirty="0" smtClean="0"/>
              <a:t>, </a:t>
            </a:r>
            <a:r>
              <a:rPr lang="sv-SE" dirty="0" err="1" smtClean="0"/>
              <a:t>kininas</a:t>
            </a:r>
            <a:r>
              <a:rPr lang="sv-SE" dirty="0" smtClean="0"/>
              <a:t> I och II och </a:t>
            </a:r>
            <a:r>
              <a:rPr lang="sv-SE" dirty="0" err="1" smtClean="0"/>
              <a:t>enkefalinas</a:t>
            </a:r>
            <a:r>
              <a:rPr lang="sv-SE" dirty="0" smtClean="0"/>
              <a:t>. Systemet deltar i njurfunktionskontrollen. Det samverkar med renin-</a:t>
            </a:r>
            <a:r>
              <a:rPr lang="sv-SE" dirty="0" err="1" smtClean="0"/>
              <a:t>angiotensin</a:t>
            </a:r>
            <a:r>
              <a:rPr lang="sv-SE" dirty="0" smtClean="0"/>
              <a:t>-aldosteronsystemet i regleringen av blodtrycket, bildande av prostaglandiner, frisättande av </a:t>
            </a:r>
            <a:r>
              <a:rPr lang="sv-SE" dirty="0" err="1" smtClean="0"/>
              <a:t>vasopressiner</a:t>
            </a:r>
            <a:r>
              <a:rPr lang="sv-SE" dirty="0" smtClean="0"/>
              <a:t>, och vatten-elektrolytbalansen.</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Koagulations och </a:t>
            </a:r>
            <a:r>
              <a:rPr lang="sv-SE" baseline="0" dirty="0" err="1" smtClean="0"/>
              <a:t>fibrinolys</a:t>
            </a:r>
            <a:r>
              <a:rPr lang="sv-SE" baseline="0" dirty="0" smtClean="0"/>
              <a:t> system: lättblödande/proppbenägen. </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Komplementsystem: </a:t>
            </a:r>
            <a:r>
              <a:rPr lang="sv-SE" sz="1200" b="1" kern="1200" dirty="0" smtClean="0">
                <a:solidFill>
                  <a:schemeClr val="tx1"/>
                </a:solidFill>
                <a:latin typeface="+mn-lt"/>
                <a:ea typeface="+mn-ea"/>
                <a:cs typeface="+mn-cs"/>
              </a:rPr>
              <a:t>Komplementsystemet - en del av vårt immunförsvar</a:t>
            </a:r>
            <a:r>
              <a:rPr lang="sv-SE" sz="1200" kern="1200" dirty="0" smtClean="0">
                <a:solidFill>
                  <a:schemeClr val="tx1"/>
                </a:solidFill>
                <a:latin typeface="+mn-lt"/>
                <a:ea typeface="+mn-ea"/>
                <a:cs typeface="+mn-cs"/>
              </a:rPr>
              <a:t> </a:t>
            </a:r>
            <a:br>
              <a:rPr lang="sv-SE" sz="1200" kern="1200" dirty="0" smtClean="0">
                <a:solidFill>
                  <a:schemeClr val="tx1"/>
                </a:solidFill>
                <a:latin typeface="+mn-lt"/>
                <a:ea typeface="+mn-ea"/>
                <a:cs typeface="+mn-cs"/>
              </a:rPr>
            </a:br>
            <a:r>
              <a:rPr lang="sv-SE" sz="1200" kern="1200" dirty="0" smtClean="0">
                <a:solidFill>
                  <a:schemeClr val="tx1"/>
                </a:solidFill>
                <a:latin typeface="+mn-lt"/>
                <a:ea typeface="+mn-ea"/>
                <a:cs typeface="+mn-cs"/>
              </a:rPr>
              <a:t/>
            </a:r>
            <a:br>
              <a:rPr lang="sv-SE" sz="1200" kern="1200" dirty="0" smtClean="0">
                <a:solidFill>
                  <a:schemeClr val="tx1"/>
                </a:solidFill>
                <a:latin typeface="+mn-lt"/>
                <a:ea typeface="+mn-ea"/>
                <a:cs typeface="+mn-cs"/>
              </a:rPr>
            </a:br>
            <a:r>
              <a:rPr lang="sv-SE" sz="1200" kern="1200" dirty="0" smtClean="0">
                <a:solidFill>
                  <a:schemeClr val="tx1"/>
                </a:solidFill>
                <a:latin typeface="+mn-lt"/>
                <a:ea typeface="+mn-ea"/>
                <a:cs typeface="+mn-cs"/>
              </a:rPr>
              <a:t>Komplementsystemet består av över 30 olika proteiner, varav vissa är lösta i serum och andra är förankrade i cellmembran. Till skillnad från antikroppar är komplementproteinerna inte värmebeständiga. Komplementsystemet kompletterar vårt övriga immunförsvar (därav namnet). Dess viktigaste biologiska funktioner är: </a:t>
            </a:r>
            <a:br>
              <a:rPr lang="sv-SE" sz="1200" kern="1200" dirty="0" smtClean="0">
                <a:solidFill>
                  <a:schemeClr val="tx1"/>
                </a:solidFill>
                <a:latin typeface="+mn-lt"/>
                <a:ea typeface="+mn-ea"/>
                <a:cs typeface="+mn-cs"/>
              </a:rPr>
            </a:br>
            <a:r>
              <a:rPr lang="sv-SE" sz="1200" kern="1200" dirty="0" smtClean="0">
                <a:solidFill>
                  <a:schemeClr val="tx1"/>
                </a:solidFill>
                <a:latin typeface="+mn-lt"/>
                <a:ea typeface="+mn-ea"/>
                <a:cs typeface="+mn-cs"/>
              </a:rPr>
              <a:t/>
            </a:r>
            <a:br>
              <a:rPr lang="sv-SE" sz="1200" kern="1200" dirty="0" smtClean="0">
                <a:solidFill>
                  <a:schemeClr val="tx1"/>
                </a:solidFill>
                <a:latin typeface="+mn-lt"/>
                <a:ea typeface="+mn-ea"/>
                <a:cs typeface="+mn-cs"/>
              </a:rPr>
            </a:br>
            <a:r>
              <a:rPr lang="sv-SE" sz="1200" b="1" kern="1200" dirty="0" err="1" smtClean="0">
                <a:solidFill>
                  <a:schemeClr val="tx1"/>
                </a:solidFill>
                <a:latin typeface="+mn-lt"/>
                <a:ea typeface="+mn-ea"/>
                <a:cs typeface="+mn-cs"/>
              </a:rPr>
              <a:t>Cytolys</a:t>
            </a:r>
            <a:r>
              <a:rPr lang="sv-SE" sz="1200" b="1" kern="1200" dirty="0" smtClean="0">
                <a:solidFill>
                  <a:schemeClr val="tx1"/>
                </a:solidFill>
                <a:latin typeface="+mn-lt"/>
                <a:ea typeface="+mn-ea"/>
                <a:cs typeface="+mn-cs"/>
              </a:rPr>
              <a:t>.</a:t>
            </a:r>
            <a:r>
              <a:rPr lang="sv-SE" sz="1200" kern="1200" dirty="0" smtClean="0">
                <a:solidFill>
                  <a:schemeClr val="tx1"/>
                </a:solidFill>
                <a:latin typeface="+mn-lt"/>
                <a:ea typeface="+mn-ea"/>
                <a:cs typeface="+mn-cs"/>
              </a:rPr>
              <a:t> Aktiverade komplementproteiner kan genom komplexbildning på cellytor perforera dessa, vilket leder till </a:t>
            </a:r>
            <a:r>
              <a:rPr lang="sv-SE" sz="1200" kern="1200" dirty="0" err="1" smtClean="0">
                <a:solidFill>
                  <a:schemeClr val="tx1"/>
                </a:solidFill>
                <a:latin typeface="+mn-lt"/>
                <a:ea typeface="+mn-ea"/>
                <a:cs typeface="+mn-cs"/>
              </a:rPr>
              <a:t>cytolys</a:t>
            </a:r>
            <a:r>
              <a:rPr lang="sv-SE" sz="1200" kern="1200" dirty="0" smtClean="0">
                <a:solidFill>
                  <a:schemeClr val="tx1"/>
                </a:solidFill>
                <a:latin typeface="+mn-lt"/>
                <a:ea typeface="+mn-ea"/>
                <a:cs typeface="+mn-cs"/>
              </a:rPr>
              <a:t>. Således kan vissa mikroorganismer </a:t>
            </a:r>
            <a:r>
              <a:rPr lang="sv-SE" sz="1200" kern="1200" dirty="0" err="1" smtClean="0">
                <a:solidFill>
                  <a:schemeClr val="tx1"/>
                </a:solidFill>
                <a:latin typeface="+mn-lt"/>
                <a:ea typeface="+mn-ea"/>
                <a:cs typeface="+mn-cs"/>
              </a:rPr>
              <a:t>lyseras</a:t>
            </a:r>
            <a:r>
              <a:rPr lang="sv-SE" sz="1200" kern="1200" dirty="0" smtClean="0">
                <a:solidFill>
                  <a:schemeClr val="tx1"/>
                </a:solidFill>
                <a:latin typeface="+mn-lt"/>
                <a:ea typeface="+mn-ea"/>
                <a:cs typeface="+mn-cs"/>
              </a:rPr>
              <a:t> direkt av komplement utan inblandning av antikroppar. </a:t>
            </a:r>
            <a:br>
              <a:rPr lang="sv-SE" sz="1200" kern="1200" dirty="0" smtClean="0">
                <a:solidFill>
                  <a:schemeClr val="tx1"/>
                </a:solidFill>
                <a:latin typeface="+mn-lt"/>
                <a:ea typeface="+mn-ea"/>
                <a:cs typeface="+mn-cs"/>
              </a:rPr>
            </a:br>
            <a:r>
              <a:rPr lang="sv-SE" sz="1200" kern="1200" dirty="0" smtClean="0">
                <a:solidFill>
                  <a:schemeClr val="tx1"/>
                </a:solidFill>
                <a:latin typeface="+mn-lt"/>
                <a:ea typeface="+mn-ea"/>
                <a:cs typeface="+mn-cs"/>
              </a:rPr>
              <a:t/>
            </a:r>
            <a:br>
              <a:rPr lang="sv-SE" sz="1200" kern="1200" dirty="0" smtClean="0">
                <a:solidFill>
                  <a:schemeClr val="tx1"/>
                </a:solidFill>
                <a:latin typeface="+mn-lt"/>
                <a:ea typeface="+mn-ea"/>
                <a:cs typeface="+mn-cs"/>
              </a:rPr>
            </a:br>
            <a:r>
              <a:rPr lang="sv-SE" sz="1200" b="1" kern="1200" dirty="0" err="1" smtClean="0">
                <a:solidFill>
                  <a:schemeClr val="tx1"/>
                </a:solidFill>
                <a:latin typeface="+mn-lt"/>
                <a:ea typeface="+mn-ea"/>
                <a:cs typeface="+mn-cs"/>
              </a:rPr>
              <a:t>Opsonisering</a:t>
            </a:r>
            <a:r>
              <a:rPr lang="sv-SE" sz="1200" b="1" kern="1200" dirty="0" smtClean="0">
                <a:solidFill>
                  <a:schemeClr val="tx1"/>
                </a:solidFill>
                <a:latin typeface="+mn-lt"/>
                <a:ea typeface="+mn-ea"/>
                <a:cs typeface="+mn-cs"/>
              </a:rPr>
              <a:t>.</a:t>
            </a:r>
            <a:r>
              <a:rPr lang="sv-SE" sz="1200" kern="1200" dirty="0" smtClean="0">
                <a:solidFill>
                  <a:schemeClr val="tx1"/>
                </a:solidFill>
                <a:latin typeface="+mn-lt"/>
                <a:ea typeface="+mn-ea"/>
                <a:cs typeface="+mn-cs"/>
              </a:rPr>
              <a:t> Komplementproteiner verkar som </a:t>
            </a:r>
            <a:r>
              <a:rPr lang="sv-SE" sz="1200" kern="1200" dirty="0" err="1" smtClean="0">
                <a:solidFill>
                  <a:schemeClr val="tx1"/>
                </a:solidFill>
                <a:latin typeface="+mn-lt"/>
                <a:ea typeface="+mn-ea"/>
                <a:cs typeface="+mn-cs"/>
              </a:rPr>
              <a:t>opsiner</a:t>
            </a:r>
            <a:r>
              <a:rPr lang="sv-SE" sz="1200" kern="1200" dirty="0" smtClean="0">
                <a:solidFill>
                  <a:schemeClr val="tx1"/>
                </a:solidFill>
                <a:latin typeface="+mn-lt"/>
                <a:ea typeface="+mn-ea"/>
                <a:cs typeface="+mn-cs"/>
              </a:rPr>
              <a:t>, och gör på så sätt främmande partiklar mer aptitliga för fagocyter. Inflammationsaktivering. Fragment av komplementproteiner (</a:t>
            </a:r>
            <a:r>
              <a:rPr lang="sv-SE" sz="1200" kern="1200" dirty="0" err="1" smtClean="0">
                <a:solidFill>
                  <a:schemeClr val="tx1"/>
                </a:solidFill>
                <a:latin typeface="+mn-lt"/>
                <a:ea typeface="+mn-ea"/>
                <a:cs typeface="+mn-cs"/>
              </a:rPr>
              <a:t>anafylatoxiner</a:t>
            </a:r>
            <a:r>
              <a:rPr lang="sv-SE" sz="1200" kern="1200" dirty="0" smtClean="0">
                <a:solidFill>
                  <a:schemeClr val="tx1"/>
                </a:solidFill>
                <a:latin typeface="+mn-lt"/>
                <a:ea typeface="+mn-ea"/>
                <a:cs typeface="+mn-cs"/>
              </a:rPr>
              <a:t>) bidrar till inflammation. Detta sker t ex genom aktivering av mastceller, påverkan på kärlendotel, glatt muskel och inflammatoriska leukocyter. </a:t>
            </a:r>
            <a:br>
              <a:rPr lang="sv-SE" sz="1200" kern="1200" dirty="0" smtClean="0">
                <a:solidFill>
                  <a:schemeClr val="tx1"/>
                </a:solidFill>
                <a:latin typeface="+mn-lt"/>
                <a:ea typeface="+mn-ea"/>
                <a:cs typeface="+mn-cs"/>
              </a:rPr>
            </a:br>
            <a:r>
              <a:rPr lang="sv-SE" sz="1200" kern="1200" dirty="0" smtClean="0">
                <a:solidFill>
                  <a:schemeClr val="tx1"/>
                </a:solidFill>
                <a:latin typeface="+mn-lt"/>
                <a:ea typeface="+mn-ea"/>
                <a:cs typeface="+mn-cs"/>
              </a:rPr>
              <a:t/>
            </a:r>
            <a:br>
              <a:rPr lang="sv-SE" sz="1200" kern="1200" dirty="0" smtClean="0">
                <a:solidFill>
                  <a:schemeClr val="tx1"/>
                </a:solidFill>
                <a:latin typeface="+mn-lt"/>
                <a:ea typeface="+mn-ea"/>
                <a:cs typeface="+mn-cs"/>
              </a:rPr>
            </a:br>
            <a:r>
              <a:rPr lang="sv-SE" sz="1200" b="1" kern="1200" dirty="0" smtClean="0">
                <a:solidFill>
                  <a:schemeClr val="tx1"/>
                </a:solidFill>
                <a:latin typeface="+mn-lt"/>
                <a:ea typeface="+mn-ea"/>
                <a:cs typeface="+mn-cs"/>
              </a:rPr>
              <a:t>Eliminering av immunkomplex.</a:t>
            </a:r>
            <a:r>
              <a:rPr lang="sv-SE" sz="1200" kern="1200" dirty="0" smtClean="0">
                <a:solidFill>
                  <a:schemeClr val="tx1"/>
                </a:solidFill>
                <a:latin typeface="+mn-lt"/>
                <a:ea typeface="+mn-ea"/>
                <a:cs typeface="+mn-cs"/>
              </a:rPr>
              <a:t> Komplementproteiner binder cirkulerande immunkomplex (antigen-antikroppskomplex) och binds sedan själva till </a:t>
            </a:r>
            <a:r>
              <a:rPr lang="sv-SE" sz="1200" kern="1200" dirty="0" err="1" smtClean="0">
                <a:solidFill>
                  <a:schemeClr val="tx1"/>
                </a:solidFill>
                <a:latin typeface="+mn-lt"/>
                <a:ea typeface="+mn-ea"/>
                <a:cs typeface="+mn-cs"/>
              </a:rPr>
              <a:t>erytrocytmembranen</a:t>
            </a:r>
            <a:r>
              <a:rPr lang="sv-SE" sz="1200" kern="1200" dirty="0" smtClean="0">
                <a:solidFill>
                  <a:schemeClr val="tx1"/>
                </a:solidFill>
                <a:latin typeface="+mn-lt"/>
                <a:ea typeface="+mn-ea"/>
                <a:cs typeface="+mn-cs"/>
              </a:rPr>
              <a:t> via CR1-receptorer. När </a:t>
            </a:r>
            <a:r>
              <a:rPr lang="sv-SE" sz="1200" kern="1200" dirty="0" err="1" smtClean="0">
                <a:solidFill>
                  <a:schemeClr val="tx1"/>
                </a:solidFill>
                <a:latin typeface="+mn-lt"/>
                <a:ea typeface="+mn-ea"/>
                <a:cs typeface="+mn-cs"/>
              </a:rPr>
              <a:t>erytrocyten</a:t>
            </a:r>
            <a:r>
              <a:rPr lang="sv-SE" sz="1200" kern="1200" dirty="0" smtClean="0">
                <a:solidFill>
                  <a:schemeClr val="tx1"/>
                </a:solidFill>
                <a:latin typeface="+mn-lt"/>
                <a:ea typeface="+mn-ea"/>
                <a:cs typeface="+mn-cs"/>
              </a:rPr>
              <a:t> passerar mjälten eller levern tas immun-komplement-komplexet bort och bryts ned av makrofager utan att skada </a:t>
            </a:r>
            <a:r>
              <a:rPr lang="sv-SE" sz="1200" kern="1200" dirty="0" err="1" smtClean="0">
                <a:solidFill>
                  <a:schemeClr val="tx1"/>
                </a:solidFill>
                <a:latin typeface="+mn-lt"/>
                <a:ea typeface="+mn-ea"/>
                <a:cs typeface="+mn-cs"/>
              </a:rPr>
              <a:t>erytrocytmembranen</a:t>
            </a:r>
            <a:r>
              <a:rPr lang="sv-SE" sz="1200" kern="1200" dirty="0" smtClean="0">
                <a:solidFill>
                  <a:schemeClr val="tx1"/>
                </a:solidFill>
                <a:latin typeface="+mn-lt"/>
                <a:ea typeface="+mn-ea"/>
                <a:cs typeface="+mn-cs"/>
              </a:rPr>
              <a:t>. </a:t>
            </a:r>
            <a:br>
              <a:rPr lang="sv-SE" sz="1200" kern="1200" dirty="0" smtClean="0">
                <a:solidFill>
                  <a:schemeClr val="tx1"/>
                </a:solidFill>
                <a:latin typeface="+mn-lt"/>
                <a:ea typeface="+mn-ea"/>
                <a:cs typeface="+mn-cs"/>
              </a:rPr>
            </a:br>
            <a:r>
              <a:rPr lang="sv-SE" sz="1200" kern="1200" dirty="0" smtClean="0">
                <a:solidFill>
                  <a:schemeClr val="tx1"/>
                </a:solidFill>
                <a:latin typeface="+mn-lt"/>
                <a:ea typeface="+mn-ea"/>
                <a:cs typeface="+mn-cs"/>
              </a:rPr>
              <a:t/>
            </a:r>
            <a:br>
              <a:rPr lang="sv-SE" sz="1200" kern="1200" dirty="0" smtClean="0">
                <a:solidFill>
                  <a:schemeClr val="tx1"/>
                </a:solidFill>
                <a:latin typeface="+mn-lt"/>
                <a:ea typeface="+mn-ea"/>
                <a:cs typeface="+mn-cs"/>
              </a:rPr>
            </a:br>
            <a:r>
              <a:rPr lang="sv-SE" sz="1200" b="1" kern="1200" dirty="0" smtClean="0">
                <a:solidFill>
                  <a:schemeClr val="tx1"/>
                </a:solidFill>
                <a:latin typeface="+mn-lt"/>
                <a:ea typeface="+mn-ea"/>
                <a:cs typeface="+mn-cs"/>
              </a:rPr>
              <a:t>Stöd för humoralt immunsvar.</a:t>
            </a:r>
            <a:r>
              <a:rPr lang="sv-SE" sz="1200" kern="1200" dirty="0" smtClean="0">
                <a:solidFill>
                  <a:schemeClr val="tx1"/>
                </a:solidFill>
                <a:latin typeface="+mn-lt"/>
                <a:ea typeface="+mn-ea"/>
                <a:cs typeface="+mn-cs"/>
              </a:rPr>
              <a:t> Komplement som bundit antigen visar upp detta för B-celler och dendritceller i groddcentra, och underlättar på så vis B-cellernas aktivering. Detta kan vara en orsak till att personer med komplementbrist har nedsatt immunförsvar. </a:t>
            </a:r>
            <a:br>
              <a:rPr lang="sv-SE" sz="1200" kern="1200" dirty="0" smtClean="0">
                <a:solidFill>
                  <a:schemeClr val="tx1"/>
                </a:solidFill>
                <a:latin typeface="+mn-lt"/>
                <a:ea typeface="+mn-ea"/>
                <a:cs typeface="+mn-cs"/>
              </a:rPr>
            </a:br>
            <a:r>
              <a:rPr lang="sv-SE" sz="1200" kern="1200" dirty="0" smtClean="0">
                <a:solidFill>
                  <a:schemeClr val="tx1"/>
                </a:solidFill>
                <a:latin typeface="+mn-lt"/>
                <a:ea typeface="+mn-ea"/>
                <a:cs typeface="+mn-cs"/>
              </a:rPr>
              <a:t/>
            </a:r>
            <a:br>
              <a:rPr lang="sv-SE" sz="1200" kern="1200" dirty="0" smtClean="0">
                <a:solidFill>
                  <a:schemeClr val="tx1"/>
                </a:solidFill>
                <a:latin typeface="+mn-lt"/>
                <a:ea typeface="+mn-ea"/>
                <a:cs typeface="+mn-cs"/>
              </a:rPr>
            </a:br>
            <a:r>
              <a:rPr lang="sv-SE" sz="1200" b="1" kern="1200" dirty="0" err="1" smtClean="0">
                <a:solidFill>
                  <a:schemeClr val="tx1"/>
                </a:solidFill>
                <a:latin typeface="+mn-lt"/>
                <a:ea typeface="+mn-ea"/>
                <a:cs typeface="+mn-cs"/>
              </a:rPr>
              <a:t>Kemotaxi</a:t>
            </a:r>
            <a:r>
              <a:rPr lang="sv-SE" sz="1200" b="1" kern="1200" dirty="0" smtClean="0">
                <a:solidFill>
                  <a:schemeClr val="tx1"/>
                </a:solidFill>
                <a:latin typeface="+mn-lt"/>
                <a:ea typeface="+mn-ea"/>
                <a:cs typeface="+mn-cs"/>
              </a:rPr>
              <a:t>.</a:t>
            </a:r>
            <a:r>
              <a:rPr lang="sv-SE" sz="1200" kern="1200" dirty="0" smtClean="0">
                <a:solidFill>
                  <a:schemeClr val="tx1"/>
                </a:solidFill>
                <a:latin typeface="+mn-lt"/>
                <a:ea typeface="+mn-ea"/>
                <a:cs typeface="+mn-cs"/>
              </a:rPr>
              <a:t> Vissa fragment från spjälkade komplementfaktorer attraherar andra celler till platsen. </a:t>
            </a:r>
            <a:br>
              <a:rPr lang="sv-SE" sz="1200" kern="1200" dirty="0" smtClean="0">
                <a:solidFill>
                  <a:schemeClr val="tx1"/>
                </a:solidFill>
                <a:latin typeface="+mn-lt"/>
                <a:ea typeface="+mn-ea"/>
                <a:cs typeface="+mn-cs"/>
              </a:rPr>
            </a:br>
            <a:r>
              <a:rPr lang="sv-SE" sz="1200" kern="1200" dirty="0" smtClean="0">
                <a:solidFill>
                  <a:schemeClr val="tx1"/>
                </a:solidFill>
                <a:latin typeface="+mn-lt"/>
                <a:ea typeface="+mn-ea"/>
                <a:cs typeface="+mn-cs"/>
              </a:rPr>
              <a:t/>
            </a:r>
            <a:br>
              <a:rPr lang="sv-SE" sz="1200" kern="1200" dirty="0" smtClean="0">
                <a:solidFill>
                  <a:schemeClr val="tx1"/>
                </a:solidFill>
                <a:latin typeface="+mn-lt"/>
                <a:ea typeface="+mn-ea"/>
                <a:cs typeface="+mn-cs"/>
              </a:rPr>
            </a:b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solidFill>
                  <a:srgbClr val="FF0000"/>
                </a:solidFill>
              </a:rPr>
              <a:t>Initialt aktiveras såväl koagulations- som </a:t>
            </a:r>
            <a:r>
              <a:rPr lang="sv-SE" baseline="0" dirty="0" err="1" smtClean="0">
                <a:solidFill>
                  <a:srgbClr val="FF0000"/>
                </a:solidFill>
              </a:rPr>
              <a:t>fibrinolyssystem</a:t>
            </a:r>
            <a:r>
              <a:rPr lang="sv-SE" baseline="0" dirty="0" smtClean="0">
                <a:solidFill>
                  <a:srgbClr val="FF0000"/>
                </a:solidFill>
              </a:rPr>
              <a:t> och i de svårare fallen också en hämning av </a:t>
            </a:r>
            <a:r>
              <a:rPr lang="sv-SE" baseline="0" dirty="0" err="1" smtClean="0">
                <a:solidFill>
                  <a:srgbClr val="FF0000"/>
                </a:solidFill>
              </a:rPr>
              <a:t>fibrinolyssystemet</a:t>
            </a:r>
            <a:r>
              <a:rPr lang="sv-SE" baseline="0" dirty="0" smtClean="0">
                <a:solidFill>
                  <a:srgbClr val="FF0000"/>
                </a:solidFill>
              </a:rPr>
              <a:t> som ökar risken för trombosbildning. DIC bild.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rtl="0"/>
            <a:r>
              <a:rPr lang="sv-SE" b="1" dirty="0" smtClean="0">
                <a:effectLst/>
              </a:rPr>
              <a:t>Neutrofila granulocyter</a:t>
            </a:r>
            <a:r>
              <a:rPr lang="sv-SE" dirty="0" smtClean="0">
                <a:effectLst/>
              </a:rPr>
              <a:t>, eller bara </a:t>
            </a:r>
            <a:r>
              <a:rPr lang="sv-SE" b="1" dirty="0" smtClean="0">
                <a:effectLst/>
              </a:rPr>
              <a:t>neutrofiler</a:t>
            </a:r>
            <a:r>
              <a:rPr lang="sv-SE" dirty="0" smtClean="0">
                <a:effectLst/>
              </a:rPr>
              <a:t>, utgör 60 % av alla </a:t>
            </a:r>
            <a:r>
              <a:rPr lang="sv-SE" dirty="0" smtClean="0">
                <a:effectLst/>
                <a:hlinkClick r:id="rId3" tooltip="Vit blodkropp"/>
              </a:rPr>
              <a:t>vita blodkroppar</a:t>
            </a:r>
            <a:r>
              <a:rPr lang="sv-SE" dirty="0" smtClean="0">
                <a:effectLst/>
              </a:rPr>
              <a:t> och är en viktig komponent i det </a:t>
            </a:r>
            <a:r>
              <a:rPr lang="sv-SE" dirty="0" smtClean="0">
                <a:effectLst/>
                <a:hlinkClick r:id="rId4" tooltip="Ospecifika försvaret"/>
              </a:rPr>
              <a:t>icke-specifika immunförsvaret</a:t>
            </a:r>
            <a:r>
              <a:rPr lang="sv-SE" dirty="0" smtClean="0">
                <a:effectLst/>
              </a:rPr>
              <a:t>. De har (liksom </a:t>
            </a:r>
            <a:r>
              <a:rPr lang="sv-SE" dirty="0" err="1" smtClean="0">
                <a:effectLst/>
                <a:hlinkClick r:id="rId5" tooltip="Monocyt"/>
              </a:rPr>
              <a:t>monocyter</a:t>
            </a:r>
            <a:r>
              <a:rPr lang="sv-SE" dirty="0" smtClean="0">
                <a:effectLst/>
              </a:rPr>
              <a:t> och </a:t>
            </a:r>
            <a:r>
              <a:rPr lang="sv-SE" dirty="0" smtClean="0">
                <a:effectLst/>
                <a:hlinkClick r:id="rId6" tooltip="Eosinofiler"/>
              </a:rPr>
              <a:t>eosinofiler</a:t>
            </a:r>
            <a:r>
              <a:rPr lang="sv-SE" dirty="0" smtClean="0">
                <a:effectLst/>
              </a:rPr>
              <a:t>) sin främsta uppgift som </a:t>
            </a:r>
            <a:r>
              <a:rPr lang="sv-SE" dirty="0" smtClean="0">
                <a:effectLst/>
                <a:hlinkClick r:id="rId7" tooltip="Fagocyter"/>
              </a:rPr>
              <a:t>fagocyter</a:t>
            </a:r>
            <a:r>
              <a:rPr lang="sv-SE" dirty="0" smtClean="0">
                <a:effectLst/>
              </a:rPr>
              <a:t> och eliminerar </a:t>
            </a:r>
            <a:r>
              <a:rPr lang="sv-SE" dirty="0" smtClean="0">
                <a:effectLst/>
                <a:hlinkClick r:id="rId8" tooltip="Patogen"/>
              </a:rPr>
              <a:t>patogener</a:t>
            </a:r>
            <a:r>
              <a:rPr lang="sv-SE" dirty="0" smtClean="0">
                <a:effectLst/>
              </a:rPr>
              <a:t>, såsom </a:t>
            </a:r>
            <a:r>
              <a:rPr lang="sv-SE" dirty="0" smtClean="0">
                <a:effectLst/>
                <a:hlinkClick r:id="rId9" tooltip="Bakterie"/>
              </a:rPr>
              <a:t>bakterier</a:t>
            </a:r>
            <a:r>
              <a:rPr lang="sv-SE" dirty="0" smtClean="0">
                <a:effectLst/>
              </a:rPr>
              <a:t> och vissa </a:t>
            </a:r>
            <a:r>
              <a:rPr lang="sv-SE" dirty="0" smtClean="0">
                <a:effectLst/>
                <a:hlinkClick r:id="rId10" tooltip="Svampar"/>
              </a:rPr>
              <a:t>svampar</a:t>
            </a:r>
            <a:r>
              <a:rPr lang="sv-SE" dirty="0" smtClean="0">
                <a:effectLst/>
              </a:rPr>
              <a:t>. </a:t>
            </a:r>
          </a:p>
          <a:p>
            <a:pPr rtl="0"/>
            <a:r>
              <a:rPr lang="sv-SE" dirty="0" smtClean="0">
                <a:effectLst/>
              </a:rPr>
              <a:t>Neutrofilen har en rad system för att kunna eliminera främmande celler och är därmed en celltyp som även är potentiellt farlig och därför måste regleras strikt. De äter upp, fagocyterar, det som kommer i deras väg, exempelvis rester från egna döda celler. De dödar med aggressiva ämnen som finns i deras </a:t>
            </a:r>
            <a:r>
              <a:rPr lang="sv-SE" dirty="0" err="1" smtClean="0">
                <a:effectLst/>
                <a:hlinkClick r:id="rId11" tooltip="Vesikel"/>
              </a:rPr>
              <a:t>vesikler</a:t>
            </a:r>
            <a:r>
              <a:rPr lang="sv-SE" dirty="0" smtClean="0">
                <a:effectLst/>
              </a:rPr>
              <a:t>. De håller främst till ute i blodcirkulationen och </a:t>
            </a:r>
            <a:r>
              <a:rPr lang="sv-SE" dirty="0" smtClean="0">
                <a:effectLst/>
                <a:hlinkClick r:id="rId12" tooltip="Histamin"/>
              </a:rPr>
              <a:t>histamin</a:t>
            </a:r>
            <a:r>
              <a:rPr lang="sv-SE" dirty="0" smtClean="0">
                <a:effectLst/>
              </a:rPr>
              <a:t> lockar ut dem i vävnaderna i stora mängder. Förutom den biokemiska regleringen har neutrofilen en kort livstid (dagar, ännu kortare i vävnaden), vilket kan betraktas som en skyddsåtgärd för att begränsa dess skadeverkningar. Det </a:t>
            </a:r>
            <a:r>
              <a:rPr lang="sv-SE" dirty="0" smtClean="0">
                <a:effectLst/>
                <a:hlinkClick r:id="rId13" tooltip="Var (medicin)"/>
              </a:rPr>
              <a:t>var</a:t>
            </a:r>
            <a:r>
              <a:rPr lang="sv-SE" dirty="0" smtClean="0">
                <a:effectLst/>
              </a:rPr>
              <a:t> som uppstår vid sårläkning består till stor del av döda neutrofiler. </a:t>
            </a:r>
          </a:p>
          <a:p>
            <a:pPr rtl="0"/>
            <a:r>
              <a:rPr lang="sv-SE" dirty="0" smtClean="0">
                <a:effectLst/>
              </a:rPr>
              <a:t>Neutrofiler bildas i </a:t>
            </a:r>
            <a:r>
              <a:rPr lang="sv-SE" dirty="0" smtClean="0">
                <a:effectLst/>
                <a:hlinkClick r:id="rId14" tooltip="Benmärg"/>
              </a:rPr>
              <a:t>benmärgen</a:t>
            </a:r>
            <a:r>
              <a:rPr lang="sv-SE" dirty="0" smtClean="0">
                <a:effectLst/>
              </a:rPr>
              <a:t> från samma </a:t>
            </a:r>
            <a:r>
              <a:rPr lang="sv-SE" dirty="0" err="1" smtClean="0">
                <a:effectLst/>
              </a:rPr>
              <a:t>cell-linje</a:t>
            </a:r>
            <a:r>
              <a:rPr lang="sv-SE" dirty="0" smtClean="0">
                <a:effectLst/>
              </a:rPr>
              <a:t> som </a:t>
            </a:r>
            <a:r>
              <a:rPr lang="sv-SE" dirty="0" smtClean="0">
                <a:effectLst/>
                <a:hlinkClick r:id="rId15" tooltip="Makrofag"/>
              </a:rPr>
              <a:t>makrofager</a:t>
            </a:r>
            <a:r>
              <a:rPr lang="sv-SE" dirty="0" smtClean="0">
                <a:effectLst/>
              </a:rPr>
              <a:t>. Neutrofiler använder även samma mekanismer som </a:t>
            </a:r>
            <a:r>
              <a:rPr lang="sv-SE" dirty="0" smtClean="0">
                <a:effectLst/>
                <a:hlinkClick r:id="rId15" tooltip="Makrofag"/>
              </a:rPr>
              <a:t>makrofager</a:t>
            </a:r>
            <a:r>
              <a:rPr lang="sv-SE" dirty="0" smtClean="0">
                <a:effectLst/>
              </a:rPr>
              <a:t> för att eliminera bakterier.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16</a:t>
            </a:fld>
            <a:endParaRPr lang="sv-SE"/>
          </a:p>
        </p:txBody>
      </p:sp>
      <p:sp>
        <p:nvSpPr>
          <p:cNvPr id="5" name="Platshållare för datum 4"/>
          <p:cNvSpPr>
            <a:spLocks noGrp="1"/>
          </p:cNvSpPr>
          <p:nvPr>
            <p:ph type="dt" idx="11"/>
          </p:nvPr>
        </p:nvSpPr>
        <p:spPr/>
        <p:txBody>
          <a:bodyPr/>
          <a:lstStyle/>
          <a:p>
            <a:fld id="{8597EA57-5471-4CF4-813A-7083C2FCE90D}"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2029292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17</a:t>
            </a:fld>
            <a:endParaRPr lang="sv-SE"/>
          </a:p>
        </p:txBody>
      </p:sp>
      <p:sp>
        <p:nvSpPr>
          <p:cNvPr id="5" name="Platshållare för datum 4"/>
          <p:cNvSpPr>
            <a:spLocks noGrp="1"/>
          </p:cNvSpPr>
          <p:nvPr>
            <p:ph type="dt" idx="11"/>
          </p:nvPr>
        </p:nvSpPr>
        <p:spPr/>
        <p:txBody>
          <a:bodyPr/>
          <a:lstStyle/>
          <a:p>
            <a:fld id="{0D0079F3-D1B3-4826-8916-B5DCD8876C9B}"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3872464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Vid en lokal</a:t>
            </a:r>
            <a:r>
              <a:rPr lang="sv-SE" baseline="0" dirty="0" smtClean="0"/>
              <a:t> infektion kan kroppen rikta sitt ”systemsvar” mot det aktuella området. Vid septisk chock aktiveras systemet fullt ut utan särskillnad. En generell påverkan på endotel som kan ge en inflammatorisk reaktion i flera av kroppens organ.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18</a:t>
            </a:fld>
            <a:endParaRPr lang="sv-SE"/>
          </a:p>
        </p:txBody>
      </p:sp>
      <p:sp>
        <p:nvSpPr>
          <p:cNvPr id="5" name="Platshållare för datum 4"/>
          <p:cNvSpPr>
            <a:spLocks noGrp="1"/>
          </p:cNvSpPr>
          <p:nvPr>
            <p:ph type="dt" idx="11"/>
          </p:nvPr>
        </p:nvSpPr>
        <p:spPr/>
        <p:txBody>
          <a:bodyPr/>
          <a:lstStyle/>
          <a:p>
            <a:fld id="{2BB56ABF-C795-4FFE-AFF9-721D8E686A5A}"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194052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typ av</a:t>
            </a:r>
            <a:r>
              <a:rPr lang="sv-SE" baseline="0" dirty="0" smtClean="0"/>
              <a:t> organcell som har en viktig roll i ämnesomsättningen genom att tillverka ATP. </a:t>
            </a:r>
          </a:p>
          <a:p>
            <a:r>
              <a:rPr lang="sv-SE" baseline="0" dirty="0" smtClean="0"/>
              <a:t>ATP används som energikälla i de flesta processer i cellen och här sker den aeroba metabolismen. Alltså med syre!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19</a:t>
            </a:fld>
            <a:endParaRPr lang="sv-SE"/>
          </a:p>
        </p:txBody>
      </p:sp>
      <p:sp>
        <p:nvSpPr>
          <p:cNvPr id="5" name="Platshållare för datum 4"/>
          <p:cNvSpPr>
            <a:spLocks noGrp="1"/>
          </p:cNvSpPr>
          <p:nvPr>
            <p:ph type="dt" idx="11"/>
          </p:nvPr>
        </p:nvSpPr>
        <p:spPr/>
        <p:txBody>
          <a:bodyPr/>
          <a:lstStyle/>
          <a:p>
            <a:fld id="{0CFB2030-1065-4DFB-82C3-FEA77B26716B}"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3650546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Dessutom!!!! Vid infektion/feber</a:t>
            </a:r>
            <a:r>
              <a:rPr lang="sv-SE" baseline="0" dirty="0" smtClean="0"/>
              <a:t> föreligger ytterligare syrgasbehov.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20</a:t>
            </a:fld>
            <a:endParaRPr lang="sv-SE"/>
          </a:p>
        </p:txBody>
      </p:sp>
      <p:sp>
        <p:nvSpPr>
          <p:cNvPr id="5" name="Platshållare för datum 4"/>
          <p:cNvSpPr>
            <a:spLocks noGrp="1"/>
          </p:cNvSpPr>
          <p:nvPr>
            <p:ph type="dt" idx="11"/>
          </p:nvPr>
        </p:nvSpPr>
        <p:spPr/>
        <p:txBody>
          <a:bodyPr/>
          <a:lstStyle/>
          <a:p>
            <a:fld id="{52CC5104-B301-4633-8AC8-4A5692BEBC05}"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3175217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a:t>
            </a:r>
            <a:r>
              <a:rPr lang="sv-SE" baseline="0" dirty="0" smtClean="0"/>
              <a:t> schematisk sammanfattning av vad som sker i kroppen vid sepsis och var vi sätter in våra åtgärder.</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21</a:t>
            </a:fld>
            <a:endParaRPr lang="sv-SE"/>
          </a:p>
        </p:txBody>
      </p:sp>
      <p:sp>
        <p:nvSpPr>
          <p:cNvPr id="5" name="Platshållare för datum 4"/>
          <p:cNvSpPr>
            <a:spLocks noGrp="1"/>
          </p:cNvSpPr>
          <p:nvPr>
            <p:ph type="dt" idx="11"/>
          </p:nvPr>
        </p:nvSpPr>
        <p:spPr/>
        <p:txBody>
          <a:bodyPr/>
          <a:lstStyle/>
          <a:p>
            <a:fld id="{D69AB334-AA25-4567-8775-974C7FB083B7}"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242863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Tänker</a:t>
            </a:r>
            <a:r>
              <a:rPr lang="sv-SE" baseline="0" dirty="0" smtClean="0"/>
              <a:t> ni sepsis med dessa parametrar? Vad talar för? Vad talar emot?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a:t>
            </a:fld>
            <a:endParaRPr lang="sv-SE"/>
          </a:p>
        </p:txBody>
      </p:sp>
      <p:sp>
        <p:nvSpPr>
          <p:cNvPr id="5" name="Platshållare för datum 4"/>
          <p:cNvSpPr>
            <a:spLocks noGrp="1"/>
          </p:cNvSpPr>
          <p:nvPr>
            <p:ph type="dt" idx="11"/>
          </p:nvPr>
        </p:nvSpPr>
        <p:spPr/>
        <p:txBody>
          <a:bodyPr/>
          <a:lstStyle/>
          <a:p>
            <a:fld id="{6DD82F32-4DAB-425B-99BC-5CFE5DF02207}"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2835616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Critical</a:t>
            </a:r>
            <a:r>
              <a:rPr lang="sv-SE" dirty="0" smtClean="0"/>
              <a:t> </a:t>
            </a:r>
            <a:r>
              <a:rPr lang="sv-SE" dirty="0" err="1" smtClean="0"/>
              <a:t>illness</a:t>
            </a:r>
            <a:r>
              <a:rPr lang="sv-SE" dirty="0" smtClean="0"/>
              <a:t> </a:t>
            </a:r>
            <a:r>
              <a:rPr lang="sv-SE" dirty="0" err="1" smtClean="0"/>
              <a:t>polyneuropati</a:t>
            </a:r>
            <a:r>
              <a:rPr lang="sv-SE" baseline="0" dirty="0" smtClean="0"/>
              <a:t> </a:t>
            </a:r>
            <a:r>
              <a:rPr lang="sv-SE" baseline="0" dirty="0" err="1" smtClean="0"/>
              <a:t>myelinet</a:t>
            </a:r>
            <a:r>
              <a:rPr lang="sv-SE" baseline="0" dirty="0" smtClean="0"/>
              <a:t> skadas</a:t>
            </a:r>
          </a:p>
          <a:p>
            <a:r>
              <a:rPr lang="sv-SE" baseline="0" dirty="0" err="1" smtClean="0"/>
              <a:t>Critical</a:t>
            </a:r>
            <a:r>
              <a:rPr lang="sv-SE" baseline="0" dirty="0" smtClean="0"/>
              <a:t> </a:t>
            </a:r>
            <a:r>
              <a:rPr lang="sv-SE" baseline="0" dirty="0" err="1" smtClean="0"/>
              <a:t>illness</a:t>
            </a:r>
            <a:r>
              <a:rPr lang="sv-SE" baseline="0" dirty="0" smtClean="0"/>
              <a:t> </a:t>
            </a:r>
            <a:r>
              <a:rPr lang="sv-SE" baseline="0" dirty="0" err="1" smtClean="0"/>
              <a:t>myopati</a:t>
            </a:r>
            <a:r>
              <a:rPr lang="sv-SE" baseline="0" dirty="0" smtClean="0"/>
              <a:t> muskler</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23</a:t>
            </a:fld>
            <a:endParaRPr lang="sv-SE"/>
          </a:p>
        </p:txBody>
      </p:sp>
      <p:sp>
        <p:nvSpPr>
          <p:cNvPr id="5" name="Platshållare för datum 4"/>
          <p:cNvSpPr>
            <a:spLocks noGrp="1"/>
          </p:cNvSpPr>
          <p:nvPr>
            <p:ph type="dt" idx="11"/>
          </p:nvPr>
        </p:nvSpPr>
        <p:spPr/>
        <p:txBody>
          <a:bodyPr/>
          <a:lstStyle/>
          <a:p>
            <a:fld id="{F5917C4F-D830-486F-BF63-4F7EECE791CD}"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1619295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Två omgångar</a:t>
            </a:r>
            <a:r>
              <a:rPr lang="sv-SE" baseline="0" dirty="0" smtClean="0"/>
              <a:t> blododlingar  (aerob och anaerob) tas omedelbart utan mellanliggande tidsintervall Om det finns </a:t>
            </a:r>
            <a:r>
              <a:rPr lang="sv-SE" baseline="0" dirty="0" err="1" smtClean="0"/>
              <a:t>cvk</a:t>
            </a:r>
            <a:r>
              <a:rPr lang="sv-SE" baseline="0" dirty="0" smtClean="0"/>
              <a:t>, </a:t>
            </a:r>
            <a:r>
              <a:rPr lang="sv-SE" baseline="0" dirty="0" err="1" smtClean="0"/>
              <a:t>cdk</a:t>
            </a:r>
            <a:r>
              <a:rPr lang="sv-SE" baseline="0" dirty="0" smtClean="0"/>
              <a:t>, </a:t>
            </a:r>
            <a:r>
              <a:rPr lang="sv-SE" baseline="0" dirty="0" err="1" smtClean="0"/>
              <a:t>piccline</a:t>
            </a:r>
            <a:r>
              <a:rPr lang="sv-SE" baseline="0" dirty="0" smtClean="0"/>
              <a:t>, </a:t>
            </a:r>
            <a:r>
              <a:rPr lang="sv-SE" baseline="0" dirty="0" err="1" smtClean="0"/>
              <a:t>pac</a:t>
            </a:r>
            <a:r>
              <a:rPr lang="sv-SE" baseline="0" dirty="0" smtClean="0"/>
              <a:t>, tas en (1) odling vid den centrala infarten och en (1) via perifer punktion. Antibiotikainsättandet får inte fördröjas. </a:t>
            </a:r>
          </a:p>
          <a:p>
            <a:r>
              <a:rPr lang="sv-SE" baseline="0" dirty="0" smtClean="0"/>
              <a:t>Dubbla blododlingar rekommenderas främst för att höja den diagnostiska känsligheten, men bidrar också till att utvärdera eventuell </a:t>
            </a:r>
            <a:r>
              <a:rPr lang="sv-SE" baseline="0" dirty="0" err="1" smtClean="0"/>
              <a:t>kontaminant</a:t>
            </a:r>
            <a:r>
              <a:rPr lang="sv-SE" baseline="0" dirty="0" smtClean="0"/>
              <a:t> och för att diagnosticera katetersepsis. </a:t>
            </a:r>
          </a:p>
          <a:p>
            <a:r>
              <a:rPr lang="sv-SE" baseline="0" dirty="0" smtClean="0"/>
              <a:t>Blododling ska även tas vid redan pågående antibiotikabehandling. </a:t>
            </a:r>
          </a:p>
          <a:p>
            <a:endParaRPr lang="sv-SE" baseline="0" dirty="0" smtClean="0"/>
          </a:p>
          <a:p>
            <a:r>
              <a:rPr lang="sv-SE" baseline="0" dirty="0" smtClean="0"/>
              <a:t>I </a:t>
            </a:r>
            <a:r>
              <a:rPr lang="sv-SE" baseline="0" dirty="0" err="1" smtClean="0"/>
              <a:t>abcesser</a:t>
            </a:r>
            <a:r>
              <a:rPr lang="sv-SE" baseline="0" dirty="0" smtClean="0"/>
              <a:t> finns ofta tillräckligt höga halter av bakterier för att de ska kunna växa i odlingar som tas även ett tag efter insatt antibiotika.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25</a:t>
            </a:fld>
            <a:endParaRPr lang="sv-SE"/>
          </a:p>
        </p:txBody>
      </p:sp>
      <p:sp>
        <p:nvSpPr>
          <p:cNvPr id="5" name="Platshållare för datum 4"/>
          <p:cNvSpPr>
            <a:spLocks noGrp="1"/>
          </p:cNvSpPr>
          <p:nvPr>
            <p:ph type="dt" idx="11"/>
          </p:nvPr>
        </p:nvSpPr>
        <p:spPr/>
        <p:txBody>
          <a:bodyPr/>
          <a:lstStyle/>
          <a:p>
            <a:fld id="{A6EB2E3A-C50B-4CC1-9299-1CDE0C9DA4B0}"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2010500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PCT reagerar snabbar</a:t>
            </a:r>
            <a:r>
              <a:rPr lang="sv-SE" baseline="0" dirty="0" smtClean="0"/>
              <a:t>e än </a:t>
            </a:r>
            <a:r>
              <a:rPr lang="sv-SE" baseline="0" dirty="0" err="1" smtClean="0"/>
              <a:t>crp</a:t>
            </a:r>
            <a:r>
              <a:rPr lang="sv-SE" baseline="0" dirty="0" smtClean="0"/>
              <a:t> som syns på kurvorna. En patient med klinisk bild som vid sepsis kan ha ett normal </a:t>
            </a:r>
            <a:r>
              <a:rPr lang="sv-SE" baseline="0" dirty="0" err="1" smtClean="0"/>
              <a:t>crp</a:t>
            </a:r>
            <a:r>
              <a:rPr lang="sv-SE" baseline="0" dirty="0" smtClean="0"/>
              <a:t> vid första provtillfället.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26</a:t>
            </a:fld>
            <a:endParaRPr lang="sv-SE"/>
          </a:p>
        </p:txBody>
      </p:sp>
      <p:sp>
        <p:nvSpPr>
          <p:cNvPr id="5" name="Platshållare för datum 4"/>
          <p:cNvSpPr>
            <a:spLocks noGrp="1"/>
          </p:cNvSpPr>
          <p:nvPr>
            <p:ph type="dt" idx="11"/>
          </p:nvPr>
        </p:nvSpPr>
        <p:spPr/>
        <p:txBody>
          <a:bodyPr/>
          <a:lstStyle/>
          <a:p>
            <a:fld id="{B74E5377-6689-4093-8A4E-0D5D584B4DCE}"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4291404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Calcitonin</a:t>
            </a:r>
            <a:r>
              <a:rPr lang="sv-SE" baseline="0" dirty="0" smtClean="0"/>
              <a:t> är ett peptidhormon som sänker calciumhalten i blodet. Verkar dämpande på bildandet av </a:t>
            </a:r>
            <a:r>
              <a:rPr lang="sv-SE" baseline="0" dirty="0" err="1" smtClean="0"/>
              <a:t>osteoklaster</a:t>
            </a:r>
            <a:r>
              <a:rPr lang="sv-SE" baseline="0" dirty="0" smtClean="0"/>
              <a:t>. </a:t>
            </a:r>
            <a:r>
              <a:rPr lang="sv-SE" baseline="0" dirty="0" err="1" smtClean="0"/>
              <a:t>Osteoklaster</a:t>
            </a:r>
            <a:r>
              <a:rPr lang="sv-SE" baseline="0" dirty="0" smtClean="0"/>
              <a:t> bryter ner ben…?</a:t>
            </a:r>
          </a:p>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27</a:t>
            </a:fld>
            <a:endParaRPr lang="sv-SE"/>
          </a:p>
        </p:txBody>
      </p:sp>
      <p:sp>
        <p:nvSpPr>
          <p:cNvPr id="5" name="Platshållare för datum 4"/>
          <p:cNvSpPr>
            <a:spLocks noGrp="1"/>
          </p:cNvSpPr>
          <p:nvPr>
            <p:ph type="dt" idx="11"/>
          </p:nvPr>
        </p:nvSpPr>
        <p:spPr/>
        <p:txBody>
          <a:bodyPr/>
          <a:lstStyle/>
          <a:p>
            <a:fld id="{2A6082C3-2506-48AC-879E-FC654B8C63E0}"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4065466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Jonas Tverring</a:t>
            </a:r>
            <a:r>
              <a:rPr lang="sv-SE" baseline="0" dirty="0" smtClean="0"/>
              <a:t> Lund. Används inte kliniskt ännu men det forskas mycket på denna biomarkör. Kostsam analys, men det har ju också </a:t>
            </a:r>
            <a:r>
              <a:rPr lang="sv-SE" baseline="0" dirty="0" err="1" smtClean="0"/>
              <a:t>pct</a:t>
            </a:r>
            <a:r>
              <a:rPr lang="sv-SE" baseline="0" dirty="0" smtClean="0"/>
              <a:t> varit. Nyttan kan överväga kostnaden i relation till kostnad för sepsispatienten.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28</a:t>
            </a:fld>
            <a:endParaRPr lang="sv-SE"/>
          </a:p>
        </p:txBody>
      </p:sp>
      <p:sp>
        <p:nvSpPr>
          <p:cNvPr id="5" name="Platshållare för datum 4"/>
          <p:cNvSpPr>
            <a:spLocks noGrp="1"/>
          </p:cNvSpPr>
          <p:nvPr>
            <p:ph type="dt" idx="11"/>
          </p:nvPr>
        </p:nvSpPr>
        <p:spPr/>
        <p:txBody>
          <a:bodyPr/>
          <a:lstStyle/>
          <a:p>
            <a:fld id="{3464DDBE-8C20-49B4-9C71-72DC9AEFF42F}"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2506371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Adekvata</a:t>
            </a:r>
            <a:r>
              <a:rPr lang="sv-SE" baseline="0" dirty="0" smtClean="0"/>
              <a:t> odlingar och behandling påbörjad inom 60 minuter från patientens ankomst till akutmottagning eller från det att sepsis upptäckts på avdelningen.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29</a:t>
            </a:fld>
            <a:endParaRPr lang="sv-SE"/>
          </a:p>
        </p:txBody>
      </p:sp>
      <p:sp>
        <p:nvSpPr>
          <p:cNvPr id="5" name="Platshållare för datum 4"/>
          <p:cNvSpPr>
            <a:spLocks noGrp="1"/>
          </p:cNvSpPr>
          <p:nvPr>
            <p:ph type="dt" idx="11"/>
          </p:nvPr>
        </p:nvSpPr>
        <p:spPr/>
        <p:txBody>
          <a:bodyPr/>
          <a:lstStyle/>
          <a:p>
            <a:fld id="{E7753B20-0D15-4253-90B1-36DD2E355FC0}"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3587390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 initiala</a:t>
            </a:r>
            <a:r>
              <a:rPr lang="sv-SE" baseline="0" dirty="0" smtClean="0"/>
              <a:t> doseringen ska inte styras av njurfunktion utan istället av förmodad distributionsvolym och infektionsfokus. </a:t>
            </a:r>
          </a:p>
          <a:p>
            <a:r>
              <a:rPr lang="sv-SE" baseline="0" dirty="0" smtClean="0"/>
              <a:t>Vanligt att man till och med ger för låga doser </a:t>
            </a:r>
            <a:r>
              <a:rPr lang="sv-SE" baseline="0" dirty="0" err="1" smtClean="0"/>
              <a:t>pga</a:t>
            </a:r>
            <a:r>
              <a:rPr lang="sv-SE" baseline="0" dirty="0" smtClean="0"/>
              <a:t> </a:t>
            </a:r>
            <a:r>
              <a:rPr lang="sv-SE" baseline="0" dirty="0" err="1" smtClean="0"/>
              <a:t>oliguri</a:t>
            </a:r>
            <a:r>
              <a:rPr lang="sv-SE" baseline="0" dirty="0" smtClean="0"/>
              <a:t>, rädsla för njursvikt.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30</a:t>
            </a:fld>
            <a:endParaRPr lang="sv-SE"/>
          </a:p>
        </p:txBody>
      </p:sp>
      <p:sp>
        <p:nvSpPr>
          <p:cNvPr id="5" name="Platshållare för datum 4"/>
          <p:cNvSpPr>
            <a:spLocks noGrp="1"/>
          </p:cNvSpPr>
          <p:nvPr>
            <p:ph type="dt" idx="11"/>
          </p:nvPr>
        </p:nvSpPr>
        <p:spPr/>
        <p:txBody>
          <a:bodyPr/>
          <a:lstStyle/>
          <a:p>
            <a:fld id="{B1167EF2-E639-414A-9D7C-429422097A82}"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399630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Pip/</a:t>
            </a:r>
            <a:r>
              <a:rPr lang="sv-SE" dirty="0" err="1" smtClean="0"/>
              <a:t>tazo</a:t>
            </a:r>
            <a:r>
              <a:rPr lang="sv-SE" dirty="0" smtClean="0"/>
              <a:t> är det absolut vanligaste</a:t>
            </a:r>
            <a:r>
              <a:rPr lang="sv-SE" baseline="0" dirty="0" smtClean="0"/>
              <a:t> preparatet som vi använder initialt på en sepsis patient.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31</a:t>
            </a:fld>
            <a:endParaRPr lang="sv-SE"/>
          </a:p>
        </p:txBody>
      </p:sp>
      <p:sp>
        <p:nvSpPr>
          <p:cNvPr id="5" name="Platshållare för datum 4"/>
          <p:cNvSpPr>
            <a:spLocks noGrp="1"/>
          </p:cNvSpPr>
          <p:nvPr>
            <p:ph type="dt" idx="11"/>
          </p:nvPr>
        </p:nvSpPr>
        <p:spPr/>
        <p:txBody>
          <a:bodyPr/>
          <a:lstStyle/>
          <a:p>
            <a:fld id="{D23FDFF9-34D3-46B5-A3F0-2C646A75B654}"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3384896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Vasopressin</a:t>
            </a:r>
            <a:r>
              <a:rPr lang="sv-SE" dirty="0" smtClean="0"/>
              <a:t>; </a:t>
            </a:r>
            <a:r>
              <a:rPr lang="sv-SE" dirty="0" err="1" smtClean="0"/>
              <a:t>empressin</a:t>
            </a:r>
            <a:r>
              <a:rPr lang="sv-SE" dirty="0" smtClean="0"/>
              <a:t>,</a:t>
            </a:r>
            <a:r>
              <a:rPr lang="sv-SE" baseline="0" dirty="0" smtClean="0"/>
              <a:t> </a:t>
            </a:r>
            <a:r>
              <a:rPr lang="sv-SE" baseline="0" dirty="0" err="1" smtClean="0"/>
              <a:t>pitressin</a:t>
            </a:r>
            <a:r>
              <a:rPr lang="sv-SE" baseline="0" dirty="0" smtClean="0"/>
              <a:t>. Tillägg till noradrenalin.  Liknande preparat men heter olika beroende av vilket som tillhandahålls för närvarande. </a:t>
            </a:r>
          </a:p>
          <a:p>
            <a:endParaRPr lang="sv-SE" baseline="0" dirty="0" smtClean="0"/>
          </a:p>
          <a:p>
            <a:r>
              <a:rPr lang="sv-SE" baseline="0" dirty="0" err="1" smtClean="0"/>
              <a:t>Vasopressor</a:t>
            </a:r>
            <a:r>
              <a:rPr lang="sv-SE" baseline="0" dirty="0" smtClean="0"/>
              <a:t>; drar ihop perifera kärl </a:t>
            </a:r>
            <a:r>
              <a:rPr lang="sv-SE" baseline="0" dirty="0" err="1" smtClean="0"/>
              <a:t>Vasodilator</a:t>
            </a:r>
            <a:r>
              <a:rPr lang="sv-SE" baseline="0" dirty="0" smtClean="0"/>
              <a:t>; dilaterar perifera kärl, de båda har ingen direkt </a:t>
            </a:r>
            <a:r>
              <a:rPr lang="sv-SE" baseline="0" dirty="0" err="1" smtClean="0"/>
              <a:t>inotrop</a:t>
            </a:r>
            <a:r>
              <a:rPr lang="sv-SE" baseline="0" dirty="0" smtClean="0"/>
              <a:t> effekt; ingen effekt på hjärtats frekvens. </a:t>
            </a:r>
          </a:p>
          <a:p>
            <a:endParaRPr lang="sv-SE" baseline="0" dirty="0" smtClean="0"/>
          </a:p>
          <a:p>
            <a:r>
              <a:rPr lang="sv-SE" baseline="0" dirty="0" err="1" smtClean="0"/>
              <a:t>Inopressor</a:t>
            </a:r>
            <a:r>
              <a:rPr lang="sv-SE" baseline="0" dirty="0" smtClean="0"/>
              <a:t>; drar ihop kärl, ökar pumpkraft</a:t>
            </a:r>
          </a:p>
          <a:p>
            <a:r>
              <a:rPr lang="sv-SE" baseline="0" dirty="0" err="1" smtClean="0"/>
              <a:t>Inodilator</a:t>
            </a:r>
            <a:r>
              <a:rPr lang="sv-SE" baseline="0" dirty="0" smtClean="0"/>
              <a:t>; dilaterar kärl och ökar pumpkraften. </a:t>
            </a:r>
          </a:p>
          <a:p>
            <a:endParaRPr lang="sv-SE" baseline="0" dirty="0" smtClean="0"/>
          </a:p>
          <a:p>
            <a:r>
              <a:rPr lang="sv-SE" baseline="0" dirty="0" err="1" smtClean="0"/>
              <a:t>Inotrop</a:t>
            </a:r>
            <a:r>
              <a:rPr lang="sv-SE" baseline="0" smtClean="0"/>
              <a:t>; pumpkraften</a:t>
            </a:r>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33</a:t>
            </a:fld>
            <a:endParaRPr lang="sv-SE"/>
          </a:p>
        </p:txBody>
      </p:sp>
      <p:sp>
        <p:nvSpPr>
          <p:cNvPr id="5" name="Platshållare för datum 4"/>
          <p:cNvSpPr>
            <a:spLocks noGrp="1"/>
          </p:cNvSpPr>
          <p:nvPr>
            <p:ph type="dt" idx="11"/>
          </p:nvPr>
        </p:nvSpPr>
        <p:spPr/>
        <p:txBody>
          <a:bodyPr/>
          <a:lstStyle/>
          <a:p>
            <a:fld id="{6447B869-44EF-4281-87CE-9B5CAFF72400}"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2177048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Här har det gått lite tokigt</a:t>
            </a:r>
            <a:r>
              <a:rPr lang="sv-SE" baseline="0" dirty="0" smtClean="0"/>
              <a:t> från början…. Vätsketillförseln är alltför snål. </a:t>
            </a:r>
          </a:p>
          <a:p>
            <a:r>
              <a:rPr lang="sv-SE" baseline="0" dirty="0" smtClean="0"/>
              <a:t>Bidrar till försämrad </a:t>
            </a:r>
            <a:r>
              <a:rPr lang="sv-SE" baseline="0" dirty="0" err="1" smtClean="0"/>
              <a:t>vävnadsperfusion</a:t>
            </a:r>
            <a:r>
              <a:rPr lang="sv-SE" baseline="0" dirty="0" smtClean="0"/>
              <a:t> och begynnande multiorgansvikt.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34</a:t>
            </a:fld>
            <a:endParaRPr lang="sv-SE"/>
          </a:p>
        </p:txBody>
      </p:sp>
      <p:sp>
        <p:nvSpPr>
          <p:cNvPr id="5" name="Platshållare för datum 4"/>
          <p:cNvSpPr>
            <a:spLocks noGrp="1"/>
          </p:cNvSpPr>
          <p:nvPr>
            <p:ph type="dt" idx="11"/>
          </p:nvPr>
        </p:nvSpPr>
        <p:spPr/>
        <p:txBody>
          <a:bodyPr/>
          <a:lstStyle/>
          <a:p>
            <a:fld id="{8D0FC724-F359-4F6B-BA1E-FD3BF780A90B}"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1261284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Trots omfattande forskning</a:t>
            </a:r>
            <a:r>
              <a:rPr lang="sv-SE" baseline="0" dirty="0" smtClean="0"/>
              <a:t> under många, många år för att hitta medel för att motverka sepsis och septisk chock, har man inte gjort något avgörande genombrott. Fortfarande framstår vikten av tidig identifiering och tidig adekvat antibiotikabehandling som den viktigaste åtgärden, kopplad till tidig och aggressiv behandling för att upprätthålla </a:t>
            </a:r>
            <a:r>
              <a:rPr lang="sv-SE" baseline="0" dirty="0" err="1" smtClean="0"/>
              <a:t>vävnadsperfusion</a:t>
            </a:r>
            <a:r>
              <a:rPr lang="sv-SE" baseline="0" dirty="0" smtClean="0"/>
              <a:t> och syrgastransport. </a:t>
            </a:r>
          </a:p>
          <a:p>
            <a:r>
              <a:rPr lang="sv-SE" baseline="0" dirty="0" smtClean="0"/>
              <a:t>Det har uppmärksammats internationellt och nationellt som ett område inom sjukvården med stor förbättringspotential. </a:t>
            </a:r>
          </a:p>
          <a:p>
            <a:r>
              <a:rPr lang="sv-SE" baseline="0" dirty="0" smtClean="0"/>
              <a:t>Uppdrag av svenska </a:t>
            </a:r>
            <a:r>
              <a:rPr lang="sv-SE" baseline="0" dirty="0" err="1" smtClean="0"/>
              <a:t>infektionsläkareföreningen</a:t>
            </a:r>
            <a:r>
              <a:rPr lang="sv-SE" baseline="0" dirty="0" smtClean="0"/>
              <a:t>; grupp 2005. För att få ett samlat sätt att bedöma och omhänderta denna patientgrupp.</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3</a:t>
            </a:fld>
            <a:endParaRPr lang="sv-SE"/>
          </a:p>
        </p:txBody>
      </p:sp>
      <p:sp>
        <p:nvSpPr>
          <p:cNvPr id="5" name="Platshållare för datum 4"/>
          <p:cNvSpPr>
            <a:spLocks noGrp="1"/>
          </p:cNvSpPr>
          <p:nvPr>
            <p:ph type="dt" idx="11"/>
          </p:nvPr>
        </p:nvSpPr>
        <p:spPr/>
        <p:txBody>
          <a:bodyPr/>
          <a:lstStyle/>
          <a:p>
            <a:fld id="{D6734959-15AE-4E2D-8879-364AF6BEF099}"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3517483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Natrium </a:t>
            </a:r>
            <a:r>
              <a:rPr lang="sv-SE" dirty="0" err="1" smtClean="0"/>
              <a:t>clorider</a:t>
            </a:r>
            <a:r>
              <a:rPr lang="sv-SE" dirty="0" smtClean="0"/>
              <a:t>,</a:t>
            </a:r>
            <a:r>
              <a:rPr lang="sv-SE" baseline="0" dirty="0" smtClean="0"/>
              <a:t> acetat, bikarbonat</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Albumin avstå till septisk patient med läckande kärl. Albuminet läcker ut extravasalt. Osmotiskt verkande molekyl som ger ytterligare vätskeutträde.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HES </a:t>
            </a:r>
            <a:r>
              <a:rPr lang="sv-SE" dirty="0" err="1" smtClean="0"/>
              <a:t>Hydroxetylstärkelse</a:t>
            </a:r>
            <a:r>
              <a:rPr lang="sv-SE" dirty="0" smtClean="0"/>
              <a:t>,</a:t>
            </a:r>
            <a:r>
              <a:rPr lang="sv-SE" baseline="0" dirty="0" smtClean="0"/>
              <a:t> känt som </a:t>
            </a:r>
            <a:r>
              <a:rPr lang="sv-SE" baseline="0" dirty="0" err="1" smtClean="0"/>
              <a:t>voluven</a:t>
            </a:r>
            <a:r>
              <a:rPr lang="sv-SE" baseline="0" dirty="0" smtClean="0"/>
              <a:t> används inte längre </a:t>
            </a:r>
            <a:r>
              <a:rPr lang="sv-SE" baseline="0" dirty="0" err="1" smtClean="0"/>
              <a:t>pga</a:t>
            </a:r>
            <a:r>
              <a:rPr lang="sv-SE" baseline="0" dirty="0" smtClean="0"/>
              <a:t> </a:t>
            </a:r>
            <a:r>
              <a:rPr lang="sv-SE" baseline="0" dirty="0" err="1" smtClean="0"/>
              <a:t>njurvsvikt</a:t>
            </a:r>
            <a:r>
              <a:rPr lang="sv-SE" baseline="0" dirty="0" smtClean="0"/>
              <a:t> och dialysbehov</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Gelatin/</a:t>
            </a:r>
            <a:r>
              <a:rPr lang="sv-SE" baseline="0" dirty="0" err="1" smtClean="0"/>
              <a:t>Gelofusine</a:t>
            </a:r>
            <a:r>
              <a:rPr lang="sv-SE" baseline="0" dirty="0" smtClean="0"/>
              <a:t>, används </a:t>
            </a:r>
            <a:r>
              <a:rPr lang="sv-SE" baseline="0" dirty="0" err="1" smtClean="0"/>
              <a:t>rel</a:t>
            </a:r>
            <a:r>
              <a:rPr lang="sv-SE" baseline="0" dirty="0" smtClean="0"/>
              <a:t> ofta inne på operation. </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Dextran/</a:t>
            </a:r>
            <a:r>
              <a:rPr lang="sv-SE" baseline="0" dirty="0" err="1" smtClean="0"/>
              <a:t>Plasmodex</a:t>
            </a:r>
            <a:r>
              <a:rPr lang="sv-SE" baseline="0" dirty="0" smtClean="0"/>
              <a:t>, </a:t>
            </a:r>
            <a:r>
              <a:rPr lang="sv-SE" baseline="0" dirty="0" err="1" smtClean="0"/>
              <a:t>Macrodex</a:t>
            </a:r>
            <a:r>
              <a:rPr lang="sv-SE" baseline="0" dirty="0" smtClean="0"/>
              <a:t>, </a:t>
            </a:r>
            <a:r>
              <a:rPr lang="sv-SE" baseline="0" dirty="0" err="1" smtClean="0"/>
              <a:t>Rheomacrodex</a:t>
            </a:r>
            <a:r>
              <a:rPr lang="sv-SE" baseline="0" dirty="0" smtClean="0"/>
              <a:t>, ovanligt. Måste förgås av injektion </a:t>
            </a:r>
            <a:r>
              <a:rPr lang="sv-SE" baseline="0" dirty="0" err="1" smtClean="0"/>
              <a:t>promiten</a:t>
            </a:r>
            <a:r>
              <a:rPr lang="sv-SE" baseline="0" dirty="0" smtClean="0"/>
              <a:t> som minskar risken för allergisk reaktion. </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Plasma används</a:t>
            </a:r>
          </a:p>
        </p:txBody>
      </p:sp>
      <p:sp>
        <p:nvSpPr>
          <p:cNvPr id="4" name="Platshållare för bildnummer 3"/>
          <p:cNvSpPr>
            <a:spLocks noGrp="1"/>
          </p:cNvSpPr>
          <p:nvPr>
            <p:ph type="sldNum" sz="quarter" idx="10"/>
          </p:nvPr>
        </p:nvSpPr>
        <p:spPr/>
        <p:txBody>
          <a:bodyPr/>
          <a:lstStyle/>
          <a:p>
            <a:fld id="{FB0CB7F7-2DE7-442F-B621-87F2D8E04FE8}" type="slidenum">
              <a:rPr lang="sv-SE" smtClean="0"/>
              <a:t>36</a:t>
            </a:fld>
            <a:endParaRPr lang="sv-SE"/>
          </a:p>
        </p:txBody>
      </p:sp>
      <p:sp>
        <p:nvSpPr>
          <p:cNvPr id="5" name="Platshållare för datum 4"/>
          <p:cNvSpPr>
            <a:spLocks noGrp="1"/>
          </p:cNvSpPr>
          <p:nvPr>
            <p:ph type="dt" idx="11"/>
          </p:nvPr>
        </p:nvSpPr>
        <p:spPr/>
        <p:txBody>
          <a:bodyPr/>
          <a:lstStyle/>
          <a:p>
            <a:fld id="{948DBFB9-FABF-44BD-A6A4-5C4790177138}"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4042298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här är den mest uttalade organsvikten som vi ser tydligt</a:t>
            </a:r>
            <a:r>
              <a:rPr lang="sv-SE" baseline="0" dirty="0" smtClean="0"/>
              <a:t> hos oss på IVA.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39</a:t>
            </a:fld>
            <a:endParaRPr lang="sv-SE"/>
          </a:p>
        </p:txBody>
      </p:sp>
      <p:sp>
        <p:nvSpPr>
          <p:cNvPr id="5" name="Platshållare för datum 4"/>
          <p:cNvSpPr>
            <a:spLocks noGrp="1"/>
          </p:cNvSpPr>
          <p:nvPr>
            <p:ph type="dt" idx="11"/>
          </p:nvPr>
        </p:nvSpPr>
        <p:spPr/>
        <p:txBody>
          <a:bodyPr/>
          <a:lstStyle/>
          <a:p>
            <a:fld id="{FE34B35A-A212-48ED-9544-39E9D7A1B73D}"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3258542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Celler skadade vid det området där </a:t>
            </a:r>
            <a:r>
              <a:rPr lang="sv-SE" dirty="0" err="1" smtClean="0"/>
              <a:t>diuretikan</a:t>
            </a:r>
            <a:r>
              <a:rPr lang="sv-SE" baseline="0" dirty="0" smtClean="0"/>
              <a:t> har sin effekt. Läkemedlet kan ta kål på de sista fungerande cellerna och har då inte haft den önskade effekten. Diuresen uteblir ändå.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40</a:t>
            </a:fld>
            <a:endParaRPr lang="sv-SE"/>
          </a:p>
        </p:txBody>
      </p:sp>
      <p:sp>
        <p:nvSpPr>
          <p:cNvPr id="5" name="Platshållare för datum 4"/>
          <p:cNvSpPr>
            <a:spLocks noGrp="1"/>
          </p:cNvSpPr>
          <p:nvPr>
            <p:ph type="dt" idx="11"/>
          </p:nvPr>
        </p:nvSpPr>
        <p:spPr/>
        <p:txBody>
          <a:bodyPr/>
          <a:lstStyle/>
          <a:p>
            <a:fld id="{C5DAD017-1924-49D7-AC75-69CB767B28E0}"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585269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Studier</a:t>
            </a:r>
            <a:r>
              <a:rPr lang="sv-SE" baseline="0" dirty="0" smtClean="0"/>
              <a:t> har visat att det är bra att starta dialys tidigt! Ångrar aldrig att man startat, däremot att man väntat…</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41</a:t>
            </a:fld>
            <a:endParaRPr lang="sv-SE"/>
          </a:p>
        </p:txBody>
      </p:sp>
      <p:sp>
        <p:nvSpPr>
          <p:cNvPr id="5" name="Platshållare för datum 4"/>
          <p:cNvSpPr>
            <a:spLocks noGrp="1"/>
          </p:cNvSpPr>
          <p:nvPr>
            <p:ph type="dt" idx="11"/>
          </p:nvPr>
        </p:nvSpPr>
        <p:spPr/>
        <p:txBody>
          <a:bodyPr/>
          <a:lstStyle/>
          <a:p>
            <a:fld id="{168B5DA6-4DDB-438F-8358-D860441B815A}"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581702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Risker</a:t>
            </a:r>
            <a:r>
              <a:rPr lang="sv-SE" baseline="0" dirty="0" smtClean="0"/>
              <a:t> med att öka </a:t>
            </a:r>
            <a:r>
              <a:rPr lang="sv-SE" baseline="0" dirty="0" err="1" smtClean="0"/>
              <a:t>inotropin</a:t>
            </a:r>
            <a:r>
              <a:rPr lang="sv-SE" baseline="0" dirty="0" smtClean="0"/>
              <a:t> och </a:t>
            </a:r>
            <a:r>
              <a:rPr lang="sv-SE" baseline="0" dirty="0" err="1" smtClean="0"/>
              <a:t>vasopressorerna</a:t>
            </a:r>
            <a:r>
              <a:rPr lang="sv-SE" baseline="0" dirty="0" smtClean="0"/>
              <a:t>? </a:t>
            </a:r>
          </a:p>
          <a:p>
            <a:r>
              <a:rPr lang="sv-SE" baseline="0" dirty="0" smtClean="0"/>
              <a:t>Varför ger vi blod? Vad gör blodet? Syretransportörer. </a:t>
            </a:r>
          </a:p>
          <a:p>
            <a:r>
              <a:rPr lang="sv-SE" baseline="0" dirty="0" smtClean="0"/>
              <a:t>Vad händer med öppna sårytor; vätskeavträde, temperaturen, bakterier in…</a:t>
            </a:r>
          </a:p>
          <a:p>
            <a:r>
              <a:rPr lang="sv-SE" baseline="0" dirty="0" smtClean="0"/>
              <a:t>Patienten får en tarmsond, rinner in avföring i såren.</a:t>
            </a:r>
          </a:p>
          <a:p>
            <a:endParaRPr lang="sv-SE" baseline="0" dirty="0" smtClean="0"/>
          </a:p>
          <a:p>
            <a:r>
              <a:rPr lang="sv-SE" baseline="0" dirty="0" smtClean="0"/>
              <a:t>Sepsisfilter! Dialyserar bort större molekyler. Bör bytas efter 6 timmar för bästa effekt.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43</a:t>
            </a:fld>
            <a:endParaRPr lang="sv-SE"/>
          </a:p>
        </p:txBody>
      </p:sp>
      <p:sp>
        <p:nvSpPr>
          <p:cNvPr id="5" name="Platshållare för datum 4"/>
          <p:cNvSpPr>
            <a:spLocks noGrp="1"/>
          </p:cNvSpPr>
          <p:nvPr>
            <p:ph type="dt" idx="11"/>
          </p:nvPr>
        </p:nvSpPr>
        <p:spPr/>
        <p:txBody>
          <a:bodyPr/>
          <a:lstStyle/>
          <a:p>
            <a:fld id="{C231F3C9-FED3-4749-AAAD-8807A2ACB209}"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226794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Även om det inte finns någon universallösning</a:t>
            </a:r>
            <a:r>
              <a:rPr lang="sv-SE" baseline="0" dirty="0" smtClean="0"/>
              <a:t> eller specifik behandling har man ändå kunnat se att det vi gjort under alla år och fortfarande gör, har sänkt mortalitet. </a:t>
            </a:r>
          </a:p>
          <a:p>
            <a:endParaRPr lang="sv-SE" baseline="0" dirty="0" smtClean="0"/>
          </a:p>
          <a:p>
            <a:r>
              <a:rPr lang="sv-SE" baseline="0" dirty="0" smtClean="0"/>
              <a:t>Trots att det finns riktlinjer och evidens så handläggs de här patienterna inte optimalt på många ställen i landet. </a:t>
            </a:r>
          </a:p>
          <a:p>
            <a:endParaRPr lang="sv-SE" baseline="0" dirty="0" smtClean="0"/>
          </a:p>
          <a:p>
            <a:r>
              <a:rPr lang="sv-SE" baseline="0" dirty="0" smtClean="0"/>
              <a:t>Vår egen akutmottagning i Sunderbyn har ett s.k. ”sepsislarm” men det används inte eftersom ingen svarar… De har inte heller någon strikt riktlinje för att fånga upp ”</a:t>
            </a:r>
            <a:r>
              <a:rPr lang="sv-SE" baseline="0" dirty="0" err="1" smtClean="0"/>
              <a:t>sepsispatienterna</a:t>
            </a:r>
            <a:r>
              <a:rPr lang="sv-SE" baseline="0" dirty="0" smtClean="0"/>
              <a:t>” och efter att jag gjort en högst ovetenskaplig gallup på akuten för ett par veckor sedan så upplever de där att det kan vara personbundet att man inser snabbt att det kan vara en sepsispatient.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4</a:t>
            </a:fld>
            <a:endParaRPr lang="sv-SE"/>
          </a:p>
        </p:txBody>
      </p:sp>
      <p:sp>
        <p:nvSpPr>
          <p:cNvPr id="5" name="Platshållare för datum 4"/>
          <p:cNvSpPr>
            <a:spLocks noGrp="1"/>
          </p:cNvSpPr>
          <p:nvPr>
            <p:ph type="dt" idx="11"/>
          </p:nvPr>
        </p:nvSpPr>
        <p:spPr/>
        <p:txBody>
          <a:bodyPr/>
          <a:lstStyle/>
          <a:p>
            <a:fld id="{DDAB8887-0435-4013-A2F1-E4BE54F7E3CE}"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177560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När</a:t>
            </a:r>
            <a:r>
              <a:rPr lang="sv-SE" baseline="0" dirty="0" smtClean="0"/>
              <a:t> kroppen invaderas av </a:t>
            </a:r>
            <a:r>
              <a:rPr lang="sv-SE" baseline="0" dirty="0" err="1" smtClean="0"/>
              <a:t>mikrogorganismer</a:t>
            </a:r>
            <a:r>
              <a:rPr lang="sv-SE" baseline="0" dirty="0" smtClean="0"/>
              <a:t> dras en reglerad och så småningom en självbegränsande inflammatorisk aktivitet igång. Denna aktivitet är det systemiska svaret på en infektion och det normala. </a:t>
            </a:r>
          </a:p>
          <a:p>
            <a:r>
              <a:rPr lang="sv-SE" baseline="0" dirty="0" smtClean="0"/>
              <a:t>När det spårar ur så är systemsvaret för kraftigt och ger skador på olika organsystem och kan uppkomma vid olika infektionsfokus/olika bakterier, men tenderar att följa ett likartat kliniskt förlopp med utveckling av multiorgansvikt och i de allvarligaste fallen </a:t>
            </a:r>
            <a:r>
              <a:rPr lang="sv-SE" baseline="0" dirty="0" err="1" smtClean="0"/>
              <a:t>cirkulatorisk</a:t>
            </a:r>
            <a:r>
              <a:rPr lang="sv-SE" baseline="0" dirty="0" smtClean="0"/>
              <a:t> chock. Tidigare pratade man om SIRS i sammanhanget sepsis. </a:t>
            </a:r>
          </a:p>
          <a:p>
            <a:r>
              <a:rPr lang="sv-SE" baseline="0" dirty="0" smtClean="0"/>
              <a:t>SIRS; </a:t>
            </a:r>
            <a:r>
              <a:rPr lang="sv-SE" baseline="0" dirty="0" err="1" smtClean="0"/>
              <a:t>Systemic</a:t>
            </a:r>
            <a:r>
              <a:rPr lang="sv-SE" baseline="0" dirty="0" smtClean="0"/>
              <a:t> </a:t>
            </a:r>
            <a:r>
              <a:rPr lang="sv-SE" baseline="0" dirty="0" err="1" smtClean="0"/>
              <a:t>Inflammatory</a:t>
            </a:r>
            <a:r>
              <a:rPr lang="sv-SE" baseline="0" dirty="0" smtClean="0"/>
              <a:t> </a:t>
            </a:r>
            <a:r>
              <a:rPr lang="sv-SE" baseline="0" dirty="0" err="1" smtClean="0"/>
              <a:t>Response</a:t>
            </a:r>
            <a:r>
              <a:rPr lang="sv-SE" baseline="0" dirty="0" smtClean="0"/>
              <a:t> </a:t>
            </a:r>
            <a:r>
              <a:rPr lang="sv-SE" baseline="0" dirty="0" err="1" smtClean="0"/>
              <a:t>Syndrome</a:t>
            </a:r>
            <a:r>
              <a:rPr lang="sv-SE" baseline="0" dirty="0" smtClean="0"/>
              <a:t>; förhöjd temp, HF, AF, </a:t>
            </a:r>
            <a:r>
              <a:rPr lang="sv-SE" baseline="0" dirty="0" err="1" smtClean="0"/>
              <a:t>Lpk</a:t>
            </a:r>
            <a:r>
              <a:rPr lang="sv-SE" baseline="0" dirty="0" smtClean="0"/>
              <a:t>. </a:t>
            </a:r>
          </a:p>
          <a:p>
            <a:r>
              <a:rPr lang="sv-SE" baseline="0" dirty="0" smtClean="0"/>
              <a:t>Indelat i Sepsis, svår sepsis och septisk chock. </a:t>
            </a:r>
          </a:p>
          <a:p>
            <a:r>
              <a:rPr lang="sv-SE" baseline="0" dirty="0" smtClean="0"/>
              <a:t>Låg precision för identifiering av patienter med allvarligt förlopp.  SIRS/Sepsis kriterier enligt detta system uppfylls av så stor del av IVA patienterna att specifitet blir för låg och definition oanvändbar. SIRS kan uppkomma av andra orsaker som trauma. </a:t>
            </a:r>
          </a:p>
          <a:p>
            <a:r>
              <a:rPr lang="sv-SE" baseline="0" dirty="0" smtClean="0"/>
              <a:t>Därför har man arbetat fram ett mer precist sätt att bedöma dessa patienter för att fånga just sepsis. </a:t>
            </a:r>
          </a:p>
        </p:txBody>
      </p:sp>
      <p:sp>
        <p:nvSpPr>
          <p:cNvPr id="4" name="Platshållare för bildnummer 3"/>
          <p:cNvSpPr>
            <a:spLocks noGrp="1"/>
          </p:cNvSpPr>
          <p:nvPr>
            <p:ph type="sldNum" sz="quarter" idx="10"/>
          </p:nvPr>
        </p:nvSpPr>
        <p:spPr/>
        <p:txBody>
          <a:bodyPr/>
          <a:lstStyle/>
          <a:p>
            <a:fld id="{FB0CB7F7-2DE7-442F-B621-87F2D8E04FE8}" type="slidenum">
              <a:rPr lang="sv-SE" smtClean="0"/>
              <a:t>7</a:t>
            </a:fld>
            <a:endParaRPr lang="sv-SE"/>
          </a:p>
        </p:txBody>
      </p:sp>
      <p:sp>
        <p:nvSpPr>
          <p:cNvPr id="5" name="Platshållare för datum 4"/>
          <p:cNvSpPr>
            <a:spLocks noGrp="1"/>
          </p:cNvSpPr>
          <p:nvPr>
            <p:ph type="dt" idx="11"/>
          </p:nvPr>
        </p:nvSpPr>
        <p:spPr/>
        <p:txBody>
          <a:bodyPr/>
          <a:lstStyle/>
          <a:p>
            <a:fld id="{B8413087-8E76-4C79-98A1-AFF5AC2282CC}"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131884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Intensivvården har i många</a:t>
            </a:r>
            <a:r>
              <a:rPr lang="sv-SE" baseline="0" dirty="0" smtClean="0"/>
              <a:t> år behandlat sepsis patienterna utifrån en enda studie gjord av Emanuel Rivers 2001. Det var en liten studie, endast 263 patienter på ett och samma sjukhus. Studien var dåligt granskad och Rivers gjorde detta på sin egen klinik. Denna studie har dock kommit att styra vård och behandling av sepsis i många år. </a:t>
            </a:r>
          </a:p>
          <a:p>
            <a:r>
              <a:rPr lang="sv-SE" baseline="0" dirty="0" smtClean="0"/>
              <a:t>Rivers studie gav att man skulle vara mer generös med vätska och gav oftare blod de första 6 timmarna till skillnad från standard behandling som var utifrån respektive läkares eget huvud.  Och egentligen är det inte så mycket som skiljer behandlingsregimerna åt. Det som nu är nytt är definitionerna av sepsis /septisk chock och att man inte längre pratar om begreppet SIRS. Även om ni kommer att höra våra läkare prata om patienter som ”</a:t>
            </a:r>
            <a:r>
              <a:rPr lang="sv-SE" baseline="0" dirty="0" err="1" smtClean="0"/>
              <a:t>sirsiga</a:t>
            </a:r>
            <a:r>
              <a:rPr lang="sv-SE" baseline="0" dirty="0" smtClean="0"/>
              <a:t>”…</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8</a:t>
            </a:fld>
            <a:endParaRPr lang="sv-SE"/>
          </a:p>
        </p:txBody>
      </p:sp>
      <p:sp>
        <p:nvSpPr>
          <p:cNvPr id="5" name="Platshållare för datum 4"/>
          <p:cNvSpPr>
            <a:spLocks noGrp="1"/>
          </p:cNvSpPr>
          <p:nvPr>
            <p:ph type="dt" idx="11"/>
          </p:nvPr>
        </p:nvSpPr>
        <p:spPr/>
        <p:txBody>
          <a:bodyPr/>
          <a:lstStyle/>
          <a:p>
            <a:fld id="{56C68FBD-C042-4F0F-8C7D-8BAB7FBC742D}"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1922866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Sepsis -3 är resultatet</a:t>
            </a:r>
            <a:r>
              <a:rPr lang="sv-SE" baseline="0" dirty="0" smtClean="0"/>
              <a:t> av arbetet presenterat innan. </a:t>
            </a:r>
          </a:p>
          <a:p>
            <a:endParaRPr lang="sv-SE" baseline="0" dirty="0" smtClean="0"/>
          </a:p>
          <a:p>
            <a:r>
              <a:rPr lang="sv-SE" baseline="0" dirty="0" smtClean="0"/>
              <a:t>Vad som är adekvat vätsketillförsel är inte klarlagt</a:t>
            </a:r>
          </a:p>
          <a:p>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9</a:t>
            </a:fld>
            <a:endParaRPr lang="sv-SE"/>
          </a:p>
        </p:txBody>
      </p:sp>
      <p:sp>
        <p:nvSpPr>
          <p:cNvPr id="5" name="Platshållare för datum 4"/>
          <p:cNvSpPr>
            <a:spLocks noGrp="1"/>
          </p:cNvSpPr>
          <p:nvPr>
            <p:ph type="dt" idx="11"/>
          </p:nvPr>
        </p:nvSpPr>
        <p:spPr/>
        <p:txBody>
          <a:bodyPr/>
          <a:lstStyle/>
          <a:p>
            <a:fld id="{920ACB6A-1A34-45E7-87EC-66590E130227}"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102468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Används</a:t>
            </a:r>
            <a:r>
              <a:rPr lang="sv-SE" baseline="0" dirty="0" smtClean="0"/>
              <a:t> i dagsläget inte av oss, men en del intensivvårdsläkare graderar patienten så. </a:t>
            </a:r>
          </a:p>
          <a:p>
            <a:r>
              <a:rPr lang="sv-SE" baseline="0" dirty="0" smtClean="0"/>
              <a:t>Styrkan i detta är att det är organdysfunktionen som bedöms. </a:t>
            </a:r>
            <a:endParaRPr lang="sv-SE" dirty="0"/>
          </a:p>
        </p:txBody>
      </p:sp>
      <p:sp>
        <p:nvSpPr>
          <p:cNvPr id="4" name="Platshållare för bildnummer 3"/>
          <p:cNvSpPr>
            <a:spLocks noGrp="1"/>
          </p:cNvSpPr>
          <p:nvPr>
            <p:ph type="sldNum" sz="quarter" idx="10"/>
          </p:nvPr>
        </p:nvSpPr>
        <p:spPr/>
        <p:txBody>
          <a:bodyPr/>
          <a:lstStyle/>
          <a:p>
            <a:fld id="{FB0CB7F7-2DE7-442F-B621-87F2D8E04FE8}" type="slidenum">
              <a:rPr lang="sv-SE" smtClean="0"/>
              <a:t>10</a:t>
            </a:fld>
            <a:endParaRPr lang="sv-SE"/>
          </a:p>
        </p:txBody>
      </p:sp>
      <p:sp>
        <p:nvSpPr>
          <p:cNvPr id="5" name="Platshållare för datum 4"/>
          <p:cNvSpPr>
            <a:spLocks noGrp="1"/>
          </p:cNvSpPr>
          <p:nvPr>
            <p:ph type="dt" idx="11"/>
          </p:nvPr>
        </p:nvSpPr>
        <p:spPr/>
        <p:txBody>
          <a:bodyPr/>
          <a:lstStyle/>
          <a:p>
            <a:fld id="{2653C040-9A05-4568-8A0E-B8C830462AB9}"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3699443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Andning;</a:t>
            </a:r>
            <a:r>
              <a:rPr lang="sv-SE" baseline="0" dirty="0" smtClean="0"/>
              <a:t> kräver </a:t>
            </a:r>
            <a:r>
              <a:rPr lang="sv-SE" baseline="0" dirty="0" err="1" smtClean="0"/>
              <a:t>blodgas</a:t>
            </a:r>
            <a:r>
              <a:rPr lang="sv-SE" baseline="0" dirty="0" smtClean="0"/>
              <a:t>. </a:t>
            </a:r>
          </a:p>
          <a:p>
            <a:r>
              <a:rPr lang="sv-SE" baseline="0" dirty="0" smtClean="0"/>
              <a:t>OBS! Tar hänsyn till urinproduktion!!!</a:t>
            </a:r>
          </a:p>
        </p:txBody>
      </p:sp>
      <p:sp>
        <p:nvSpPr>
          <p:cNvPr id="4" name="Platshållare för bildnummer 3"/>
          <p:cNvSpPr>
            <a:spLocks noGrp="1"/>
          </p:cNvSpPr>
          <p:nvPr>
            <p:ph type="sldNum" sz="quarter" idx="10"/>
          </p:nvPr>
        </p:nvSpPr>
        <p:spPr/>
        <p:txBody>
          <a:bodyPr/>
          <a:lstStyle/>
          <a:p>
            <a:fld id="{FB0CB7F7-2DE7-442F-B621-87F2D8E04FE8}" type="slidenum">
              <a:rPr lang="sv-SE" smtClean="0"/>
              <a:t>11</a:t>
            </a:fld>
            <a:endParaRPr lang="sv-SE"/>
          </a:p>
        </p:txBody>
      </p:sp>
      <p:sp>
        <p:nvSpPr>
          <p:cNvPr id="5" name="Platshållare för datum 4"/>
          <p:cNvSpPr>
            <a:spLocks noGrp="1"/>
          </p:cNvSpPr>
          <p:nvPr>
            <p:ph type="dt" idx="11"/>
          </p:nvPr>
        </p:nvSpPr>
        <p:spPr/>
        <p:txBody>
          <a:bodyPr/>
          <a:lstStyle/>
          <a:p>
            <a:fld id="{1F8CB836-299B-44BE-9F30-30AE9EF9CFB3}" type="datetime1">
              <a:rPr lang="sv-SE" smtClean="0"/>
              <a:t>2019-09-19</a:t>
            </a:fld>
            <a:endParaRPr lang="sv-SE"/>
          </a:p>
        </p:txBody>
      </p:sp>
      <p:sp>
        <p:nvSpPr>
          <p:cNvPr id="6" name="Platshållare för sidfot 5"/>
          <p:cNvSpPr>
            <a:spLocks noGrp="1"/>
          </p:cNvSpPr>
          <p:nvPr>
            <p:ph type="ftr" sz="quarter" idx="12"/>
          </p:nvPr>
        </p:nvSpPr>
        <p:spPr/>
        <p:txBody>
          <a:bodyPr/>
          <a:lstStyle/>
          <a:p>
            <a:r>
              <a:rPr lang="sv-SE" smtClean="0"/>
              <a:t>Kicki Pulkkinen utbildningsansvarig ssk ANOPIVA</a:t>
            </a:r>
            <a:endParaRPr lang="sv-SE"/>
          </a:p>
        </p:txBody>
      </p:sp>
    </p:spTree>
    <p:extLst>
      <p:ext uri="{BB962C8B-B14F-4D97-AF65-F5344CB8AC3E}">
        <p14:creationId xmlns:p14="http://schemas.microsoft.com/office/powerpoint/2010/main" val="2479210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5" name="Rektangel med rundade hörn 14"/>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ktangel med rundade hörn 9"/>
          <p:cNvSpPr/>
          <p:nvPr/>
        </p:nvSpPr>
        <p:spPr>
          <a:xfrm>
            <a:off x="418597" y="325622"/>
            <a:ext cx="8306809" cy="233172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Rubrik 4"/>
          <p:cNvSpPr>
            <a:spLocks noGrp="1"/>
          </p:cNvSpPr>
          <p:nvPr>
            <p:ph type="ctrTitle"/>
          </p:nvPr>
        </p:nvSpPr>
        <p:spPr>
          <a:xfrm>
            <a:off x="722376" y="1365155"/>
            <a:ext cx="7772400" cy="13716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sv-SE" smtClean="0"/>
              <a:t>Klicka här för att ändra format</a:t>
            </a:r>
            <a:endParaRPr kumimoji="0" lang="en-US"/>
          </a:p>
        </p:txBody>
      </p:sp>
      <p:sp>
        <p:nvSpPr>
          <p:cNvPr id="20" name="Underrubrik 19"/>
          <p:cNvSpPr>
            <a:spLocks noGrp="1"/>
          </p:cNvSpPr>
          <p:nvPr>
            <p:ph type="subTitle" idx="1"/>
          </p:nvPr>
        </p:nvSpPr>
        <p:spPr>
          <a:xfrm>
            <a:off x="722376" y="2763774"/>
            <a:ext cx="7772400" cy="6858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sv-SE" smtClean="0"/>
              <a:t>Klicka här för att ändra format på underrubrik i bakgrunden</a:t>
            </a:r>
            <a:endParaRPr kumimoji="0" lang="en-US"/>
          </a:p>
        </p:txBody>
      </p:sp>
      <p:sp>
        <p:nvSpPr>
          <p:cNvPr id="19" name="Platshållare för datum 18"/>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9/19/2019</a:t>
            </a:fld>
            <a:endParaRPr lang="en-US"/>
          </a:p>
        </p:txBody>
      </p:sp>
      <p:sp>
        <p:nvSpPr>
          <p:cNvPr id="8" name="Platshållare för sidfot 7"/>
          <p:cNvSpPr>
            <a:spLocks noGrp="1"/>
          </p:cNvSpPr>
          <p:nvPr>
            <p:ph type="ftr" sz="quarter" idx="11"/>
          </p:nvPr>
        </p:nvSpPr>
        <p:spPr/>
        <p:txBody>
          <a:bodyPr/>
          <a:lstStyle>
            <a:extLst/>
          </a:lstStyle>
          <a:p>
            <a:endParaRPr kumimoji="0" lang="en-US"/>
          </a:p>
        </p:txBody>
      </p:sp>
      <p:sp>
        <p:nvSpPr>
          <p:cNvPr id="11" name="Platshållare för bildnummer 10"/>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502920" y="3737610"/>
            <a:ext cx="8183880" cy="788670"/>
          </a:xfrm>
        </p:spPr>
        <p:txBody>
          <a:bodyPr/>
          <a:lstStyle>
            <a:extLs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502920" y="397764"/>
            <a:ext cx="8183880" cy="3140964"/>
          </a:xfrm>
        </p:spPr>
        <p:txBody>
          <a:bodyPr vert="eaVert"/>
          <a:lstStyle>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9/19/2019</a:t>
            </a:fld>
            <a:endParaRPr lang="en-US"/>
          </a:p>
        </p:txBody>
      </p:sp>
      <p:sp>
        <p:nvSpPr>
          <p:cNvPr id="5" name="Platshållare för sidfot 4"/>
          <p:cNvSpPr>
            <a:spLocks noGrp="1"/>
          </p:cNvSpPr>
          <p:nvPr>
            <p:ph type="ftr" sz="quarter" idx="11"/>
          </p:nvPr>
        </p:nvSpPr>
        <p:spPr/>
        <p:txBody>
          <a:bodyPr/>
          <a:lstStyle>
            <a:extLst/>
          </a:lstStyle>
          <a:p>
            <a:endParaRPr kumimoji="0" lang="en-US"/>
          </a:p>
        </p:txBody>
      </p:sp>
      <p:sp>
        <p:nvSpPr>
          <p:cNvPr id="6" name="Platshållare för bildnumm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400054"/>
            <a:ext cx="1981200" cy="3943349"/>
          </a:xfrm>
        </p:spPr>
        <p:txBody>
          <a:bodyPr vert="eaVert"/>
          <a:lstStyle>
            <a:extLs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533400" y="400052"/>
            <a:ext cx="5943600" cy="3943351"/>
          </a:xfrm>
        </p:spPr>
        <p:txBody>
          <a:bodyPr vert="eaVert"/>
          <a:lstStyle>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9/19/2019</a:t>
            </a:fld>
            <a:endParaRPr lang="en-US"/>
          </a:p>
        </p:txBody>
      </p:sp>
      <p:sp>
        <p:nvSpPr>
          <p:cNvPr id="5" name="Platshållare för sidfot 4"/>
          <p:cNvSpPr>
            <a:spLocks noGrp="1"/>
          </p:cNvSpPr>
          <p:nvPr>
            <p:ph type="ftr" sz="quarter" idx="11"/>
          </p:nvPr>
        </p:nvSpPr>
        <p:spPr/>
        <p:txBody>
          <a:bodyPr/>
          <a:lstStyle>
            <a:extLst/>
          </a:lstStyle>
          <a:p>
            <a:endParaRPr kumimoji="0" lang="en-US"/>
          </a:p>
        </p:txBody>
      </p:sp>
      <p:sp>
        <p:nvSpPr>
          <p:cNvPr id="6" name="Platshållare för bildnumm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Rubrik &amp; text">
    <p:spTree>
      <p:nvGrpSpPr>
        <p:cNvPr id="1" name=""/>
        <p:cNvGrpSpPr/>
        <p:nvPr/>
      </p:nvGrpSpPr>
      <p:grpSpPr>
        <a:xfrm>
          <a:off x="0" y="0"/>
          <a:ext cx="0" cy="0"/>
          <a:chOff x="0" y="0"/>
          <a:chExt cx="0" cy="0"/>
        </a:xfrm>
      </p:grpSpPr>
      <p:sp>
        <p:nvSpPr>
          <p:cNvPr id="11" name="Rubrik 8"/>
          <p:cNvSpPr>
            <a:spLocks noGrp="1"/>
          </p:cNvSpPr>
          <p:nvPr>
            <p:ph type="title"/>
          </p:nvPr>
        </p:nvSpPr>
        <p:spPr>
          <a:xfrm>
            <a:off x="1592722" y="384370"/>
            <a:ext cx="5978095" cy="834016"/>
          </a:xfrm>
          <a:prstGeom prst="rect">
            <a:avLst/>
          </a:prstGeom>
        </p:spPr>
        <p:txBody>
          <a:bodyPr anchor="b" anchorCtr="0"/>
          <a:lstStyle>
            <a:lvl1pPr>
              <a:defRPr sz="2400" b="1" baseline="0">
                <a:solidFill>
                  <a:srgbClr val="0070C0"/>
                </a:solidFill>
              </a:defRPr>
            </a:lvl1pPr>
          </a:lstStyle>
          <a:p>
            <a:r>
              <a:rPr lang="sv-SE" smtClean="0"/>
              <a:t>Klicka här för att ändra format</a:t>
            </a:r>
            <a:endParaRPr lang="sv-SE" dirty="0"/>
          </a:p>
        </p:txBody>
      </p:sp>
      <p:sp>
        <p:nvSpPr>
          <p:cNvPr id="16" name="Platshållare för innehåll 2"/>
          <p:cNvSpPr>
            <a:spLocks noGrp="1"/>
          </p:cNvSpPr>
          <p:nvPr>
            <p:ph sz="half" idx="1"/>
          </p:nvPr>
        </p:nvSpPr>
        <p:spPr>
          <a:xfrm>
            <a:off x="1592722" y="1314953"/>
            <a:ext cx="5978096" cy="3033209"/>
          </a:xfrm>
          <a:prstGeom prst="rect">
            <a:avLst/>
          </a:prstGeom>
        </p:spPr>
        <p:txBody>
          <a:bodyPr/>
          <a:lstStyle>
            <a:lvl1pPr marL="285750" indent="-285750">
              <a:lnSpc>
                <a:spcPct val="110000"/>
              </a:lnSpc>
              <a:spcBef>
                <a:spcPts val="800"/>
              </a:spcBef>
              <a:buFont typeface="Arial" panose="020B0604020202020204" pitchFamily="34" charset="0"/>
              <a:buChar char="•"/>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Tree>
    <p:extLst>
      <p:ext uri="{BB962C8B-B14F-4D97-AF65-F5344CB8AC3E}">
        <p14:creationId xmlns:p14="http://schemas.microsoft.com/office/powerpoint/2010/main" val="12445566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8 Bild med bildtex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3735366"/>
            <a:ext cx="5486400" cy="603250"/>
          </a:xfrm>
          <a:prstGeom prst="rect">
            <a:avLst/>
          </a:prstGeom>
        </p:spPr>
        <p:txBody>
          <a:bodyPr anchor="t" anchorCtr="0"/>
          <a:lstStyle>
            <a:lvl1pPr marL="0" indent="0">
              <a:lnSpc>
                <a:spcPct val="110000"/>
              </a:lnSpc>
              <a:buNone/>
              <a:defRPr/>
            </a:lvl1pPr>
          </a:lstStyle>
          <a:p>
            <a:pPr lvl="0"/>
            <a:r>
              <a:rPr lang="sv-SE" smtClean="0"/>
              <a:t>Klicka här för att ändra format på bakgrundstexten</a:t>
            </a:r>
          </a:p>
        </p:txBody>
      </p:sp>
      <p:sp>
        <p:nvSpPr>
          <p:cNvPr id="5" name="Title 1"/>
          <p:cNvSpPr>
            <a:spLocks noGrp="1"/>
          </p:cNvSpPr>
          <p:nvPr>
            <p:ph type="title"/>
          </p:nvPr>
        </p:nvSpPr>
        <p:spPr>
          <a:xfrm>
            <a:off x="1792288" y="3306737"/>
            <a:ext cx="5486400" cy="425450"/>
          </a:xfrm>
          <a:prstGeom prst="rect">
            <a:avLst/>
          </a:prstGeom>
        </p:spPr>
        <p:txBody>
          <a:bodyPr anchor="b" anchorCtr="0"/>
          <a:lstStyle>
            <a:lvl1pPr>
              <a:defRPr sz="1600" b="1"/>
            </a:lvl1pPr>
          </a:lstStyle>
          <a:p>
            <a:r>
              <a:rPr lang="sv-SE" smtClean="0"/>
              <a:t>Klicka här för att ändra format</a:t>
            </a:r>
            <a:endParaRPr lang="sv-SE" dirty="0"/>
          </a:p>
        </p:txBody>
      </p:sp>
      <p:sp>
        <p:nvSpPr>
          <p:cNvPr id="6" name="Content Placeholder 2"/>
          <p:cNvSpPr>
            <a:spLocks noGrp="1"/>
          </p:cNvSpPr>
          <p:nvPr>
            <p:ph sz="half" idx="1"/>
          </p:nvPr>
        </p:nvSpPr>
        <p:spPr>
          <a:xfrm>
            <a:off x="1809276" y="330198"/>
            <a:ext cx="5455123" cy="2929834"/>
          </a:xfrm>
          <a:prstGeom prst="rect">
            <a:avLst/>
          </a:prstGeom>
        </p:spPr>
        <p:txBody>
          <a:bodyPr/>
          <a:lstStyle>
            <a:lvl1pPr>
              <a:lnSpc>
                <a:spcPct val="80000"/>
              </a:lnSpc>
              <a:defRPr/>
            </a:lvl1pPr>
          </a:lstStyle>
          <a:p>
            <a:pPr lvl="0"/>
            <a:r>
              <a:rPr lang="sv-SE" smtClean="0"/>
              <a:t>Klicka här för att ändra format på bakgrundstexten</a:t>
            </a:r>
          </a:p>
        </p:txBody>
      </p:sp>
    </p:spTree>
    <p:extLst>
      <p:ext uri="{BB962C8B-B14F-4D97-AF65-F5344CB8AC3E}">
        <p14:creationId xmlns:p14="http://schemas.microsoft.com/office/powerpoint/2010/main" val="1961986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Bara figur eller bild">
    <p:spTree>
      <p:nvGrpSpPr>
        <p:cNvPr id="1" name=""/>
        <p:cNvGrpSpPr/>
        <p:nvPr/>
      </p:nvGrpSpPr>
      <p:grpSpPr>
        <a:xfrm>
          <a:off x="0" y="0"/>
          <a:ext cx="0" cy="0"/>
          <a:chOff x="0" y="0"/>
          <a:chExt cx="0" cy="0"/>
        </a:xfrm>
      </p:grpSpPr>
      <p:sp>
        <p:nvSpPr>
          <p:cNvPr id="16" name="Platshållare för innehåll 2"/>
          <p:cNvSpPr>
            <a:spLocks noGrp="1"/>
          </p:cNvSpPr>
          <p:nvPr>
            <p:ph sz="half" idx="1"/>
          </p:nvPr>
        </p:nvSpPr>
        <p:spPr>
          <a:xfrm>
            <a:off x="1134534" y="355601"/>
            <a:ext cx="6917266" cy="3992562"/>
          </a:xfrm>
          <a:prstGeom prst="rect">
            <a:avLst/>
          </a:prstGeom>
        </p:spPr>
        <p:txBody>
          <a:bodyPr/>
          <a:lstStyle>
            <a:lvl1pPr marL="0" indent="0">
              <a:lnSpc>
                <a:spcPct val="110000"/>
              </a:lnSpc>
              <a:spcBef>
                <a:spcPts val="800"/>
              </a:spcBef>
              <a:buFont typeface="Arial" panose="020B0604020202020204" pitchFamily="34" charset="0"/>
              <a:buNone/>
              <a:defRPr sz="1600">
                <a:latin typeface="+mn-lt"/>
              </a:defRPr>
            </a:lvl1pPr>
            <a:lvl2pPr marL="822325" indent="-285750">
              <a:buFont typeface="Arial" panose="020B0604020202020204" pitchFamily="34" charset="0"/>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p:txBody>
      </p:sp>
    </p:spTree>
    <p:extLst>
      <p:ext uri="{BB962C8B-B14F-4D97-AF65-F5344CB8AC3E}">
        <p14:creationId xmlns:p14="http://schemas.microsoft.com/office/powerpoint/2010/main" val="27367899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1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3353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02920" y="3737610"/>
            <a:ext cx="8183880" cy="788670"/>
          </a:xfrm>
        </p:spPr>
        <p:txBody>
          <a:bodyPr/>
          <a:lstStyle>
            <a:extLst/>
          </a:lstStyle>
          <a:p>
            <a:r>
              <a:rPr kumimoji="0" lang="sv-SE" smtClean="0"/>
              <a:t>Klicka här för att ändra format</a:t>
            </a:r>
            <a:endParaRPr kumimoji="0" lang="en-US"/>
          </a:p>
        </p:txBody>
      </p:sp>
      <p:sp>
        <p:nvSpPr>
          <p:cNvPr id="3" name="Platshållare för innehåll 2"/>
          <p:cNvSpPr>
            <a:spLocks noGrp="1"/>
          </p:cNvSpPr>
          <p:nvPr>
            <p:ph idx="1"/>
          </p:nvPr>
        </p:nvSpPr>
        <p:spPr>
          <a:xfrm>
            <a:off x="502920" y="397764"/>
            <a:ext cx="8183880" cy="3140964"/>
          </a:xfrm>
        </p:spPr>
        <p:txBody>
          <a:bodyPr/>
          <a:lstStyle>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extLst/>
          </a:lstStyle>
          <a:p>
            <a:pPr>
              <a:defRPr/>
            </a:pPr>
            <a:endParaRPr lang="sv-SE"/>
          </a:p>
        </p:txBody>
      </p:sp>
      <p:sp>
        <p:nvSpPr>
          <p:cNvPr id="5" name="Platshållare för sidfot 4"/>
          <p:cNvSpPr>
            <a:spLocks noGrp="1"/>
          </p:cNvSpPr>
          <p:nvPr>
            <p:ph type="ftr" sz="quarter" idx="11"/>
          </p:nvPr>
        </p:nvSpPr>
        <p:spPr/>
        <p:txBody>
          <a:bodyPr/>
          <a:lstStyle>
            <a:extLst/>
          </a:lstStyle>
          <a:p>
            <a:pPr>
              <a:defRPr/>
            </a:pPr>
            <a:endParaRPr lang="sv-SE"/>
          </a:p>
        </p:txBody>
      </p:sp>
      <p:sp>
        <p:nvSpPr>
          <p:cNvPr id="6" name="Platshållare för bildnummer 5"/>
          <p:cNvSpPr>
            <a:spLocks noGrp="1"/>
          </p:cNvSpPr>
          <p:nvPr>
            <p:ph type="sldNum" sz="quarter" idx="12"/>
          </p:nvPr>
        </p:nvSpPr>
        <p:spPr/>
        <p:txBody>
          <a:bodyPr/>
          <a:lstStyle>
            <a:extLst/>
          </a:lstStyle>
          <a:p>
            <a:pPr>
              <a:defRPr/>
            </a:pPr>
            <a:fld id="{5E4E2004-2C41-4942-B6D4-7BFFB8FB82C2}" type="slidenum">
              <a:rPr lang="sv-SE" smtClean="0"/>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14" name="Rektangel med rundade hörn 13"/>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ktangel med rundade hörn 10"/>
          <p:cNvSpPr/>
          <p:nvPr/>
        </p:nvSpPr>
        <p:spPr>
          <a:xfrm>
            <a:off x="418597" y="325622"/>
            <a:ext cx="8306809" cy="3255997"/>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Rubrik 1"/>
          <p:cNvSpPr>
            <a:spLocks noGrp="1"/>
          </p:cNvSpPr>
          <p:nvPr>
            <p:ph type="title"/>
          </p:nvPr>
        </p:nvSpPr>
        <p:spPr>
          <a:xfrm>
            <a:off x="468344" y="3696462"/>
            <a:ext cx="8183880" cy="507492"/>
          </a:xfrm>
        </p:spPr>
        <p:txBody>
          <a:bodyPr lIns="91440" bIns="0" anchor="b"/>
          <a:lstStyle>
            <a:lvl1pPr algn="l">
              <a:buNone/>
              <a:defRPr sz="3600" b="0" cap="none" baseline="0">
                <a:solidFill>
                  <a:schemeClr val="bg2">
                    <a:shade val="25000"/>
                  </a:schemeClr>
                </a:solidFill>
                <a:effectLst/>
              </a:defRPr>
            </a:lvl1pPr>
            <a:extLst/>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468344" y="4218363"/>
            <a:ext cx="8183880" cy="315468"/>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sv-SE" smtClean="0"/>
              <a:t>Klicka här för att ändra format på bakgrundstexten</a:t>
            </a:r>
          </a:p>
        </p:txBody>
      </p:sp>
      <p:sp>
        <p:nvSpPr>
          <p:cNvPr id="4" name="Platshållare för datum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9/19/2019</a:t>
            </a:fld>
            <a:endParaRPr lang="en-US"/>
          </a:p>
        </p:txBody>
      </p:sp>
      <p:sp>
        <p:nvSpPr>
          <p:cNvPr id="5" name="Platshållare för sidfot 4"/>
          <p:cNvSpPr>
            <a:spLocks noGrp="1"/>
          </p:cNvSpPr>
          <p:nvPr>
            <p:ph type="ftr" sz="quarter" idx="11"/>
          </p:nvPr>
        </p:nvSpPr>
        <p:spPr/>
        <p:txBody>
          <a:bodyPr/>
          <a:lstStyle>
            <a:extLst/>
          </a:lstStyle>
          <a:p>
            <a:endParaRPr kumimoji="0" lang="en-US"/>
          </a:p>
        </p:txBody>
      </p:sp>
      <p:sp>
        <p:nvSpPr>
          <p:cNvPr id="6" name="Platshållare för bildnumm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extLst/>
          </a:lstStyle>
          <a:p>
            <a:r>
              <a:rPr kumimoji="0" lang="sv-SE" smtClean="0"/>
              <a:t>Klicka här för att ändra format</a:t>
            </a:r>
            <a:endParaRPr kumimoji="0" lang="en-US"/>
          </a:p>
        </p:txBody>
      </p:sp>
      <p:sp>
        <p:nvSpPr>
          <p:cNvPr id="3" name="Platshållare för innehåll 2"/>
          <p:cNvSpPr>
            <a:spLocks noGrp="1"/>
          </p:cNvSpPr>
          <p:nvPr>
            <p:ph sz="half" idx="1"/>
          </p:nvPr>
        </p:nvSpPr>
        <p:spPr>
          <a:xfrm>
            <a:off x="514352" y="397764"/>
            <a:ext cx="3931920" cy="329184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innehåll 3"/>
          <p:cNvSpPr>
            <a:spLocks noGrp="1"/>
          </p:cNvSpPr>
          <p:nvPr>
            <p:ph sz="half" idx="2"/>
          </p:nvPr>
        </p:nvSpPr>
        <p:spPr>
          <a:xfrm>
            <a:off x="4755360" y="397764"/>
            <a:ext cx="3931920" cy="329184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Platshållare för datum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9/19/2019</a:t>
            </a:fld>
            <a:endParaRPr lang="en-US"/>
          </a:p>
        </p:txBody>
      </p:sp>
      <p:sp>
        <p:nvSpPr>
          <p:cNvPr id="6" name="Platshållare för sidfot 5"/>
          <p:cNvSpPr>
            <a:spLocks noGrp="1"/>
          </p:cNvSpPr>
          <p:nvPr>
            <p:ph type="ftr" sz="quarter" idx="11"/>
          </p:nvPr>
        </p:nvSpPr>
        <p:spPr/>
        <p:txBody>
          <a:bodyPr/>
          <a:lstStyle>
            <a:extLst/>
          </a:lstStyle>
          <a:p>
            <a:endParaRPr kumimoji="0" lang="en-US"/>
          </a:p>
        </p:txBody>
      </p:sp>
      <p:sp>
        <p:nvSpPr>
          <p:cNvPr id="7" name="Platshållare för bildnummer 6"/>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502920" y="3737610"/>
            <a:ext cx="8183880" cy="788670"/>
          </a:xfrm>
        </p:spPr>
        <p:txBody>
          <a:bodyPr anchor="b"/>
          <a:lstStyle>
            <a:lvl1pPr>
              <a:defRPr b="1"/>
            </a:lvl1pPr>
            <a:extLst/>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607224" y="434578"/>
            <a:ext cx="3931920" cy="59412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v-SE" smtClean="0"/>
              <a:t>Klicka här för att ändra format på bakgrundstexten</a:t>
            </a:r>
          </a:p>
        </p:txBody>
      </p:sp>
      <p:sp>
        <p:nvSpPr>
          <p:cNvPr id="4" name="Platshållare för text 3"/>
          <p:cNvSpPr>
            <a:spLocks noGrp="1"/>
          </p:cNvSpPr>
          <p:nvPr>
            <p:ph type="body" sz="half" idx="3"/>
          </p:nvPr>
        </p:nvSpPr>
        <p:spPr>
          <a:xfrm>
            <a:off x="4652169" y="434578"/>
            <a:ext cx="3931920" cy="59412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v-SE" smtClean="0"/>
              <a:t>Klicka här för att ändra format på bakgrundstexten</a:t>
            </a:r>
          </a:p>
        </p:txBody>
      </p:sp>
      <p:sp>
        <p:nvSpPr>
          <p:cNvPr id="5" name="Platshållare för innehåll 4"/>
          <p:cNvSpPr>
            <a:spLocks noGrp="1"/>
          </p:cNvSpPr>
          <p:nvPr>
            <p:ph sz="quarter" idx="2"/>
          </p:nvPr>
        </p:nvSpPr>
        <p:spPr>
          <a:xfrm>
            <a:off x="607224" y="1085850"/>
            <a:ext cx="3931920" cy="261747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6" name="Platshållare för innehåll 5"/>
          <p:cNvSpPr>
            <a:spLocks noGrp="1"/>
          </p:cNvSpPr>
          <p:nvPr>
            <p:ph sz="quarter" idx="4"/>
          </p:nvPr>
        </p:nvSpPr>
        <p:spPr>
          <a:xfrm>
            <a:off x="4652169" y="1085850"/>
            <a:ext cx="3931920" cy="261747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7" name="Platshållare för datum 6"/>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9/19/2019</a:t>
            </a:fld>
            <a:endParaRPr lang="en-US"/>
          </a:p>
        </p:txBody>
      </p:sp>
      <p:sp>
        <p:nvSpPr>
          <p:cNvPr id="8" name="Platshållare för sidfot 7"/>
          <p:cNvSpPr>
            <a:spLocks noGrp="1"/>
          </p:cNvSpPr>
          <p:nvPr>
            <p:ph type="ftr" sz="quarter" idx="11"/>
          </p:nvPr>
        </p:nvSpPr>
        <p:spPr/>
        <p:txBody>
          <a:bodyPr/>
          <a:lstStyle>
            <a:extLst/>
          </a:lstStyle>
          <a:p>
            <a:endParaRPr kumimoji="0" lang="en-US"/>
          </a:p>
        </p:txBody>
      </p:sp>
      <p:sp>
        <p:nvSpPr>
          <p:cNvPr id="9" name="Platshållare för bildnummer 8"/>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extLst/>
          </a:lstStyle>
          <a:p>
            <a:r>
              <a:rPr kumimoji="0" lang="sv-SE" smtClean="0"/>
              <a:t>Klicka här för att ändra format</a:t>
            </a:r>
            <a:endParaRPr kumimoji="0" lang="en-US"/>
          </a:p>
        </p:txBody>
      </p:sp>
      <p:sp>
        <p:nvSpPr>
          <p:cNvPr id="3" name="Platshållare för datum 2"/>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9/19/2019</a:t>
            </a:fld>
            <a:endParaRPr lang="en-US"/>
          </a:p>
        </p:txBody>
      </p:sp>
      <p:sp>
        <p:nvSpPr>
          <p:cNvPr id="4" name="Platshållare för sidfot 3"/>
          <p:cNvSpPr>
            <a:spLocks noGrp="1"/>
          </p:cNvSpPr>
          <p:nvPr>
            <p:ph type="ftr" sz="quarter" idx="11"/>
          </p:nvPr>
        </p:nvSpPr>
        <p:spPr/>
        <p:txBody>
          <a:bodyPr/>
          <a:lstStyle>
            <a:extLst/>
          </a:lstStyle>
          <a:p>
            <a:endParaRPr kumimoji="0" lang="en-US"/>
          </a:p>
        </p:txBody>
      </p:sp>
      <p:sp>
        <p:nvSpPr>
          <p:cNvPr id="5" name="Platshållare för bildnummer 4"/>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7" name="Rektangel med rundade hörn 6"/>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Platshållare för datum 1"/>
          <p:cNvSpPr>
            <a:spLocks noGrp="1"/>
          </p:cNvSpPr>
          <p:nvPr>
            <p:ph type="dt" sz="half" idx="10"/>
          </p:nvPr>
        </p:nvSpPr>
        <p:spPr/>
        <p:txBody>
          <a:bodyPr/>
          <a:lstStyle>
            <a:extLst/>
          </a:lstStyle>
          <a:p>
            <a:pPr>
              <a:defRPr/>
            </a:pPr>
            <a:endParaRPr lang="sv-SE"/>
          </a:p>
        </p:txBody>
      </p:sp>
      <p:sp>
        <p:nvSpPr>
          <p:cNvPr id="3" name="Platshållare för sidfot 2"/>
          <p:cNvSpPr>
            <a:spLocks noGrp="1"/>
          </p:cNvSpPr>
          <p:nvPr>
            <p:ph type="ftr" sz="quarter" idx="11"/>
          </p:nvPr>
        </p:nvSpPr>
        <p:spPr/>
        <p:txBody>
          <a:bodyPr/>
          <a:lstStyle>
            <a:extLst/>
          </a:lstStyle>
          <a:p>
            <a:pPr>
              <a:defRPr/>
            </a:pPr>
            <a:endParaRPr lang="sv-SE"/>
          </a:p>
        </p:txBody>
      </p:sp>
      <p:sp>
        <p:nvSpPr>
          <p:cNvPr id="4" name="Platshållare för bildnummer 3"/>
          <p:cNvSpPr>
            <a:spLocks noGrp="1"/>
          </p:cNvSpPr>
          <p:nvPr>
            <p:ph type="sldNum" sz="quarter" idx="12"/>
          </p:nvPr>
        </p:nvSpPr>
        <p:spPr/>
        <p:txBody>
          <a:bodyPr/>
          <a:lstStyle>
            <a:extLst/>
          </a:lstStyle>
          <a:p>
            <a:pPr>
              <a:defRPr/>
            </a:pPr>
            <a:fld id="{F3D95ED8-E363-4720-A69B-00AF9822FBAA}" type="slidenum">
              <a:rPr lang="sv-SE" smtClean="0"/>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538784" y="400050"/>
            <a:ext cx="2971800" cy="685800"/>
          </a:xfrm>
        </p:spPr>
        <p:txBody>
          <a:bodyPr anchor="b"/>
          <a:lstStyle>
            <a:lvl1pPr algn="l">
              <a:buNone/>
              <a:defRPr sz="2200" b="1">
                <a:solidFill>
                  <a:schemeClr val="accent1"/>
                </a:solidFill>
              </a:defRPr>
            </a:lvl1pPr>
            <a:extLst/>
          </a:lstStyle>
          <a:p>
            <a:r>
              <a:rPr kumimoji="0" lang="sv-SE" smtClean="0"/>
              <a:t>Klicka här för att ändra format</a:t>
            </a:r>
            <a:endParaRPr kumimoji="0" lang="en-US"/>
          </a:p>
        </p:txBody>
      </p:sp>
      <p:sp>
        <p:nvSpPr>
          <p:cNvPr id="3" name="Platshållare för text 2"/>
          <p:cNvSpPr>
            <a:spLocks noGrp="1"/>
          </p:cNvSpPr>
          <p:nvPr>
            <p:ph type="body" idx="2"/>
          </p:nvPr>
        </p:nvSpPr>
        <p:spPr>
          <a:xfrm>
            <a:off x="5538847" y="1085852"/>
            <a:ext cx="2971800" cy="3154584"/>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innehåll 3"/>
          <p:cNvSpPr>
            <a:spLocks noGrp="1"/>
          </p:cNvSpPr>
          <p:nvPr>
            <p:ph sz="half" idx="1"/>
          </p:nvPr>
        </p:nvSpPr>
        <p:spPr>
          <a:xfrm>
            <a:off x="761373" y="697608"/>
            <a:ext cx="4626159" cy="35433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Platshållare för datum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9/19/2019</a:t>
            </a:fld>
            <a:endParaRPr lang="en-US"/>
          </a:p>
        </p:txBody>
      </p:sp>
      <p:sp>
        <p:nvSpPr>
          <p:cNvPr id="6" name="Platshållare för sidfot 5"/>
          <p:cNvSpPr>
            <a:spLocks noGrp="1"/>
          </p:cNvSpPr>
          <p:nvPr>
            <p:ph type="ftr" sz="quarter" idx="11"/>
          </p:nvPr>
        </p:nvSpPr>
        <p:spPr/>
        <p:txBody>
          <a:bodyPr/>
          <a:lstStyle>
            <a:extLst/>
          </a:lstStyle>
          <a:p>
            <a:endParaRPr kumimoji="0" lang="en-US"/>
          </a:p>
        </p:txBody>
      </p:sp>
      <p:sp>
        <p:nvSpPr>
          <p:cNvPr id="7" name="Platshållare för bildnummer 6"/>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15" name="Rektangel med rundade hörn 14"/>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ktangel med rundat hörn 10"/>
          <p:cNvSpPr/>
          <p:nvPr/>
        </p:nvSpPr>
        <p:spPr>
          <a:xfrm>
            <a:off x="6400801" y="325622"/>
            <a:ext cx="2324605" cy="325755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Rubrik 1"/>
          <p:cNvSpPr>
            <a:spLocks noGrp="1"/>
          </p:cNvSpPr>
          <p:nvPr>
            <p:ph type="title"/>
          </p:nvPr>
        </p:nvSpPr>
        <p:spPr>
          <a:xfrm>
            <a:off x="457200" y="3759042"/>
            <a:ext cx="8229600" cy="788670"/>
          </a:xfrm>
        </p:spPr>
        <p:txBody>
          <a:bodyPr anchor="t"/>
          <a:lstStyle>
            <a:lvl1pPr algn="l">
              <a:buNone/>
              <a:defRPr sz="3600" b="0">
                <a:solidFill>
                  <a:schemeClr val="bg2">
                    <a:shade val="25000"/>
                  </a:schemeClr>
                </a:solidFill>
                <a:effectLst/>
              </a:defRPr>
            </a:lvl1pPr>
            <a:extLst/>
          </a:lstStyle>
          <a:p>
            <a:r>
              <a:rPr kumimoji="0" lang="sv-SE" smtClean="0"/>
              <a:t>Klicka här för att ändra format</a:t>
            </a:r>
            <a:endParaRPr kumimoji="0" lang="en-US"/>
          </a:p>
        </p:txBody>
      </p:sp>
      <p:sp>
        <p:nvSpPr>
          <p:cNvPr id="4" name="Platshållare för text 3"/>
          <p:cNvSpPr>
            <a:spLocks noGrp="1"/>
          </p:cNvSpPr>
          <p:nvPr>
            <p:ph type="body" sz="half" idx="2"/>
          </p:nvPr>
        </p:nvSpPr>
        <p:spPr bwMode="grayWhite">
          <a:xfrm>
            <a:off x="6462712" y="400050"/>
            <a:ext cx="2240280" cy="315861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Platshållare för datum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9/19/2019</a:t>
            </a:fld>
            <a:endParaRPr lang="en-US"/>
          </a:p>
        </p:txBody>
      </p:sp>
      <p:sp>
        <p:nvSpPr>
          <p:cNvPr id="6" name="Platshållare för sidfot 5"/>
          <p:cNvSpPr>
            <a:spLocks noGrp="1"/>
          </p:cNvSpPr>
          <p:nvPr>
            <p:ph type="ftr" sz="quarter" idx="11"/>
          </p:nvPr>
        </p:nvSpPr>
        <p:spPr/>
        <p:txBody>
          <a:bodyPr/>
          <a:lstStyle>
            <a:extLst/>
          </a:lstStyle>
          <a:p>
            <a:endParaRPr kumimoji="0" lang="en-US"/>
          </a:p>
        </p:txBody>
      </p:sp>
      <p:sp>
        <p:nvSpPr>
          <p:cNvPr id="7" name="Platshållare för bildnummer 6"/>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
        <p:nvSpPr>
          <p:cNvPr id="3" name="Platshållare för bild 2"/>
          <p:cNvSpPr>
            <a:spLocks noGrp="1"/>
          </p:cNvSpPr>
          <p:nvPr>
            <p:ph type="pic" idx="1"/>
          </p:nvPr>
        </p:nvSpPr>
        <p:spPr>
          <a:xfrm>
            <a:off x="421480" y="326826"/>
            <a:ext cx="5925312" cy="325755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sv-SE" smtClean="0"/>
              <a:t>Klicka på ikonen för att lägga till en bild</a:t>
            </a:r>
            <a:endParaRPr kumimoji="0" lang="en-US"/>
          </a:p>
        </p:txBody>
      </p:sp>
    </p:spTree>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ktangel med rundade hörn 6"/>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ktangel med rundade hörn 8"/>
          <p:cNvSpPr/>
          <p:nvPr/>
        </p:nvSpPr>
        <p:spPr>
          <a:xfrm>
            <a:off x="418597" y="325622"/>
            <a:ext cx="8306809" cy="41148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Platshållare för rubrik 12"/>
          <p:cNvSpPr>
            <a:spLocks noGrp="1"/>
          </p:cNvSpPr>
          <p:nvPr>
            <p:ph type="title"/>
          </p:nvPr>
        </p:nvSpPr>
        <p:spPr>
          <a:xfrm>
            <a:off x="502920" y="3739193"/>
            <a:ext cx="8183880" cy="788670"/>
          </a:xfrm>
          <a:prstGeom prst="rect">
            <a:avLst/>
          </a:prstGeom>
        </p:spPr>
        <p:txBody>
          <a:bodyPr vert="horz" anchor="b">
            <a:normAutofit/>
          </a:bodyPr>
          <a:lstStyle>
            <a:extLst/>
          </a:lstStyle>
          <a:p>
            <a:r>
              <a:rPr kumimoji="0" lang="sv-SE" smtClean="0"/>
              <a:t>Klicka här för att ändra format</a:t>
            </a:r>
            <a:endParaRPr kumimoji="0" lang="en-US"/>
          </a:p>
        </p:txBody>
      </p:sp>
      <p:sp>
        <p:nvSpPr>
          <p:cNvPr id="4" name="Platshållare för text 3"/>
          <p:cNvSpPr>
            <a:spLocks noGrp="1"/>
          </p:cNvSpPr>
          <p:nvPr>
            <p:ph type="body" idx="1"/>
          </p:nvPr>
        </p:nvSpPr>
        <p:spPr>
          <a:xfrm>
            <a:off x="502920" y="397764"/>
            <a:ext cx="8183880" cy="3140964"/>
          </a:xfrm>
          <a:prstGeom prst="rect">
            <a:avLst/>
          </a:prstGeom>
        </p:spPr>
        <p:txBody>
          <a:bodyPr vert="horz" lIns="182880" tIns="91440">
            <a:normAutofit/>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25" name="Platshållare för datum 24"/>
          <p:cNvSpPr>
            <a:spLocks noGrp="1"/>
          </p:cNvSpPr>
          <p:nvPr>
            <p:ph type="dt" sz="half" idx="2"/>
          </p:nvPr>
        </p:nvSpPr>
        <p:spPr>
          <a:xfrm>
            <a:off x="3776328" y="4583907"/>
            <a:ext cx="2286000" cy="273844"/>
          </a:xfrm>
          <a:prstGeom prst="rect">
            <a:avLst/>
          </a:prstGeom>
        </p:spPr>
        <p:txBody>
          <a:bodyPr vert="horz" anchor="b"/>
          <a:lstStyle>
            <a:lvl1pPr algn="r" eaLnBrk="1" latinLnBrk="0" hangingPunct="1">
              <a:defRPr kumimoji="0" sz="1000">
                <a:solidFill>
                  <a:schemeClr val="bg2">
                    <a:shade val="50000"/>
                  </a:schemeClr>
                </a:solidFill>
              </a:defRPr>
            </a:lvl1pPr>
            <a:extLst/>
          </a:lstStyle>
          <a:p>
            <a:pPr eaLnBrk="1" latinLnBrk="0" hangingPunct="1"/>
            <a:fld id="{C699CB88-5E1A-4FAC-892A-60949ACB1F6F}" type="datetimeFigureOut">
              <a:rPr lang="en-US" smtClean="0"/>
              <a:pPr eaLnBrk="1" latinLnBrk="0" hangingPunct="1"/>
              <a:t>9/19/2019</a:t>
            </a:fld>
            <a:endParaRPr lang="en-US"/>
          </a:p>
        </p:txBody>
      </p:sp>
      <p:sp>
        <p:nvSpPr>
          <p:cNvPr id="18" name="Platshållare för sidfot 17"/>
          <p:cNvSpPr>
            <a:spLocks noGrp="1"/>
          </p:cNvSpPr>
          <p:nvPr>
            <p:ph type="ftr" sz="quarter" idx="3"/>
          </p:nvPr>
        </p:nvSpPr>
        <p:spPr>
          <a:xfrm>
            <a:off x="6062328" y="4583907"/>
            <a:ext cx="2286000" cy="273844"/>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a:p>
        </p:txBody>
      </p:sp>
      <p:sp>
        <p:nvSpPr>
          <p:cNvPr id="5" name="Platshållare för bildnummer 4"/>
          <p:cNvSpPr>
            <a:spLocks noGrp="1"/>
          </p:cNvSpPr>
          <p:nvPr>
            <p:ph type="sldNum" sz="quarter" idx="4"/>
          </p:nvPr>
        </p:nvSpPr>
        <p:spPr>
          <a:xfrm>
            <a:off x="8348328" y="4583907"/>
            <a:ext cx="457200" cy="273844"/>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974DF9-AD47-4691-BA21-BBFCE3637A9A}" type="slidenum">
              <a:rPr kumimoji="0" lang="en-US" smtClean="0"/>
              <a:pPr eaLnBrk="1" latinLnBrk="0" hangingPunct="1"/>
              <a:t>‹#›</a:t>
            </a:fld>
            <a:endParaRPr kumimoji="0"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hf sldNum="0" hdr="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477" y="274320"/>
            <a:ext cx="5939893" cy="1599724"/>
          </a:xfrm>
        </p:spPr>
        <p:txBody>
          <a:bodyPr>
            <a:normAutofit fontScale="90000"/>
          </a:bodyPr>
          <a:lstStyle/>
          <a:p>
            <a:pPr algn="ctr"/>
            <a:r>
              <a:rPr lang="sv-SE" sz="4000" dirty="0" smtClean="0">
                <a:effectLst>
                  <a:outerShdw blurRad="38100" dist="38100" dir="2700000" algn="tl">
                    <a:srgbClr val="000000">
                      <a:alpha val="43137"/>
                    </a:srgbClr>
                  </a:outerShdw>
                </a:effectLst>
              </a:rPr>
              <a:t/>
            </a:r>
            <a:br>
              <a:rPr lang="sv-SE" sz="4000" dirty="0" smtClean="0">
                <a:effectLst>
                  <a:outerShdw blurRad="38100" dist="38100" dir="2700000" algn="tl">
                    <a:srgbClr val="000000">
                      <a:alpha val="43137"/>
                    </a:srgbClr>
                  </a:outerShdw>
                </a:effectLst>
              </a:rPr>
            </a:br>
            <a:r>
              <a:rPr lang="sv-SE" sz="4000" dirty="0">
                <a:effectLst>
                  <a:outerShdw blurRad="38100" dist="38100" dir="2700000" algn="tl">
                    <a:srgbClr val="000000">
                      <a:alpha val="43137"/>
                    </a:srgbClr>
                  </a:outerShdw>
                </a:effectLst>
              </a:rPr>
              <a:t/>
            </a:r>
            <a:br>
              <a:rPr lang="sv-SE" sz="4000" dirty="0">
                <a:effectLst>
                  <a:outerShdw blurRad="38100" dist="38100" dir="2700000" algn="tl">
                    <a:srgbClr val="000000">
                      <a:alpha val="43137"/>
                    </a:srgbClr>
                  </a:outerShdw>
                </a:effectLst>
              </a:rPr>
            </a:br>
            <a:r>
              <a:rPr lang="sv-SE" sz="4000" dirty="0" smtClean="0">
                <a:effectLst>
                  <a:outerShdw blurRad="38100" dist="38100" dir="2700000" algn="tl">
                    <a:srgbClr val="000000">
                      <a:alpha val="43137"/>
                    </a:srgbClr>
                  </a:outerShdw>
                </a:effectLst>
              </a:rPr>
              <a:t>SEPSIS </a:t>
            </a:r>
            <a:r>
              <a:rPr lang="sv-SE" sz="4000" dirty="0">
                <a:effectLst>
                  <a:outerShdw blurRad="38100" dist="38100" dir="2700000" algn="tl">
                    <a:srgbClr val="000000">
                      <a:alpha val="43137"/>
                    </a:srgbClr>
                  </a:outerShdw>
                </a:effectLst>
              </a:rPr>
              <a:t>/</a:t>
            </a:r>
            <a:r>
              <a:rPr lang="sv-SE" sz="4000" dirty="0" smtClean="0">
                <a:effectLst>
                  <a:outerShdw blurRad="38100" dist="38100" dir="2700000" algn="tl">
                    <a:srgbClr val="000000">
                      <a:alpha val="43137"/>
                    </a:srgbClr>
                  </a:outerShdw>
                </a:effectLst>
              </a:rPr>
              <a:t>MODS</a:t>
            </a:r>
            <a:br>
              <a:rPr lang="sv-SE" sz="4000" dirty="0" smtClean="0">
                <a:effectLst>
                  <a:outerShdw blurRad="38100" dist="38100" dir="2700000" algn="tl">
                    <a:srgbClr val="000000">
                      <a:alpha val="43137"/>
                    </a:srgbClr>
                  </a:outerShdw>
                </a:effectLst>
              </a:rPr>
            </a:br>
            <a:r>
              <a:rPr lang="sv-SE" sz="2000" dirty="0" smtClean="0">
                <a:effectLst>
                  <a:outerShdw blurRad="38100" dist="38100" dir="2700000" algn="tl">
                    <a:srgbClr val="000000">
                      <a:alpha val="43137"/>
                    </a:srgbClr>
                  </a:outerShdw>
                </a:effectLst>
              </a:rPr>
              <a:t>MAVA 190918</a:t>
            </a:r>
            <a:r>
              <a:rPr lang="sv-SE" sz="4000" dirty="0" smtClean="0">
                <a:effectLst>
                  <a:outerShdw blurRad="38100" dist="38100" dir="2700000" algn="tl">
                    <a:srgbClr val="000000">
                      <a:alpha val="43137"/>
                    </a:srgbClr>
                  </a:outerShdw>
                </a:effectLst>
              </a:rPr>
              <a:t> </a:t>
            </a:r>
            <a:endParaRPr lang="sv-SE" sz="4000" dirty="0">
              <a:effectLst>
                <a:outerShdw blurRad="38100" dist="38100" dir="2700000" algn="tl">
                  <a:srgbClr val="000000">
                    <a:alpha val="43137"/>
                  </a:srgbClr>
                </a:outerShdw>
              </a:effectLst>
            </a:endParaRPr>
          </a:p>
        </p:txBody>
      </p:sp>
      <p:pic>
        <p:nvPicPr>
          <p:cNvPr id="4" name="Platshållare för innehåll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86138" y="1874044"/>
            <a:ext cx="2390775" cy="1914525"/>
          </a:xfrm>
        </p:spPr>
      </p:pic>
      <p:sp>
        <p:nvSpPr>
          <p:cNvPr id="3" name="textruta 2"/>
          <p:cNvSpPr txBox="1"/>
          <p:nvPr/>
        </p:nvSpPr>
        <p:spPr>
          <a:xfrm flipH="1">
            <a:off x="514349" y="3268980"/>
            <a:ext cx="3028951" cy="923330"/>
          </a:xfrm>
          <a:prstGeom prst="rect">
            <a:avLst/>
          </a:prstGeom>
          <a:noFill/>
        </p:spPr>
        <p:txBody>
          <a:bodyPr wrap="square" rtlCol="0">
            <a:spAutoFit/>
          </a:bodyPr>
          <a:lstStyle/>
          <a:p>
            <a:r>
              <a:rPr lang="sv-SE" dirty="0" smtClean="0"/>
              <a:t>Kicki Pulkkinen utbildningsansvarig </a:t>
            </a:r>
            <a:r>
              <a:rPr lang="sv-SE" dirty="0" err="1" smtClean="0"/>
              <a:t>ssk</a:t>
            </a:r>
            <a:r>
              <a:rPr lang="sv-SE" dirty="0" smtClean="0"/>
              <a:t>. ANOPIVA , </a:t>
            </a:r>
            <a:r>
              <a:rPr lang="sv-SE" dirty="0" err="1" smtClean="0"/>
              <a:t>spec.ssk</a:t>
            </a:r>
            <a:r>
              <a:rPr lang="sv-SE" dirty="0" smtClean="0"/>
              <a:t> IVA. </a:t>
            </a:r>
            <a:endParaRPr lang="sv-SE" dirty="0"/>
          </a:p>
        </p:txBody>
      </p:sp>
    </p:spTree>
    <p:extLst>
      <p:ext uri="{BB962C8B-B14F-4D97-AF65-F5344CB8AC3E}">
        <p14:creationId xmlns:p14="http://schemas.microsoft.com/office/powerpoint/2010/main" val="264042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FF0000"/>
                </a:solidFill>
                <a:effectLst>
                  <a:outerShdw blurRad="38100" dist="38100" dir="2700000" algn="tl">
                    <a:srgbClr val="000000">
                      <a:alpha val="43137"/>
                    </a:srgbClr>
                  </a:outerShdw>
                </a:effectLst>
              </a:rPr>
              <a:t>SOFA</a:t>
            </a:r>
            <a:r>
              <a:rPr lang="sv-SE" dirty="0" smtClean="0"/>
              <a:t>; </a:t>
            </a:r>
            <a:r>
              <a:rPr lang="sv-SE" dirty="0" err="1" smtClean="0"/>
              <a:t>sequential</a:t>
            </a:r>
            <a:r>
              <a:rPr lang="sv-SE" dirty="0" smtClean="0"/>
              <a:t> organ </a:t>
            </a:r>
            <a:r>
              <a:rPr lang="sv-SE" dirty="0" err="1" smtClean="0"/>
              <a:t>failure</a:t>
            </a:r>
            <a:r>
              <a:rPr lang="sv-SE" dirty="0" smtClean="0"/>
              <a:t> </a:t>
            </a:r>
            <a:r>
              <a:rPr lang="sv-SE" dirty="0" err="1" smtClean="0"/>
              <a:t>asessment</a:t>
            </a:r>
            <a:endParaRPr lang="sv-SE" dirty="0"/>
          </a:p>
        </p:txBody>
      </p:sp>
      <p:sp>
        <p:nvSpPr>
          <p:cNvPr id="3" name="Platshållare för innehåll 2"/>
          <p:cNvSpPr>
            <a:spLocks noGrp="1"/>
          </p:cNvSpPr>
          <p:nvPr>
            <p:ph sz="half" idx="1"/>
          </p:nvPr>
        </p:nvSpPr>
        <p:spPr/>
        <p:txBody>
          <a:bodyPr/>
          <a:lstStyle/>
          <a:p>
            <a:r>
              <a:rPr lang="sv-SE" dirty="0" smtClean="0"/>
              <a:t>Ett poängsystem för att värdera och gradera förekomst av organdysfunktion. SOFA mest lämpligt att inkludera i sepsiskriterier. </a:t>
            </a:r>
          </a:p>
          <a:p>
            <a:r>
              <a:rPr lang="sv-SE" dirty="0" smtClean="0"/>
              <a:t>Sepsis föreligger när en akut infektion orsakar organdysfunktion motsvarande en </a:t>
            </a:r>
            <a:r>
              <a:rPr lang="sv-SE" i="1" dirty="0" smtClean="0">
                <a:solidFill>
                  <a:srgbClr val="FF0000"/>
                </a:solidFill>
                <a:effectLst>
                  <a:outerShdw blurRad="38100" dist="38100" dir="2700000" algn="tl">
                    <a:srgbClr val="000000">
                      <a:alpha val="43137"/>
                    </a:srgbClr>
                  </a:outerShdw>
                </a:effectLst>
              </a:rPr>
              <a:t>ökning av 2 eller fler SOFA score poäng i förhållande till preseptiska värden</a:t>
            </a:r>
            <a:r>
              <a:rPr lang="sv-SE" dirty="0" smtClean="0"/>
              <a:t>. Om uppgifter om organdysfunktion före insjuknandet saknas antas att utgångsvärdet är 0 SOFA poäng för respektive organsystem. </a:t>
            </a:r>
            <a:endParaRPr lang="sv-SE" dirty="0"/>
          </a:p>
        </p:txBody>
      </p:sp>
    </p:spTree>
    <p:extLst>
      <p:ext uri="{BB962C8B-B14F-4D97-AF65-F5344CB8AC3E}">
        <p14:creationId xmlns:p14="http://schemas.microsoft.com/office/powerpoint/2010/main" val="2449429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half" idx="2"/>
          </p:nvPr>
        </p:nvSpPr>
        <p:spPr>
          <a:xfrm>
            <a:off x="1758421" y="560366"/>
            <a:ext cx="5486400" cy="603250"/>
          </a:xfrm>
        </p:spPr>
        <p:txBody>
          <a:bodyPr/>
          <a:lstStyle/>
          <a:p>
            <a:pPr algn="ctr"/>
            <a:r>
              <a:rPr lang="sv-SE" sz="1800" b="1" dirty="0" smtClean="0"/>
              <a:t>SOFA SCORE</a:t>
            </a:r>
            <a:endParaRPr lang="sv-SE" sz="1800" b="1" dirty="0"/>
          </a:p>
        </p:txBody>
      </p:sp>
      <p:sp>
        <p:nvSpPr>
          <p:cNvPr id="3" name="Rubrik 2"/>
          <p:cNvSpPr>
            <a:spLocks noGrp="1"/>
          </p:cNvSpPr>
          <p:nvPr>
            <p:ph type="title"/>
          </p:nvPr>
        </p:nvSpPr>
        <p:spPr/>
        <p:txBody>
          <a:bodyPr/>
          <a:lstStyle/>
          <a:p>
            <a:r>
              <a:rPr lang="sv-SE" dirty="0" smtClean="0"/>
              <a:t> </a:t>
            </a:r>
            <a:endParaRPr lang="sv-SE" dirty="0"/>
          </a:p>
        </p:txBody>
      </p:sp>
      <p:pic>
        <p:nvPicPr>
          <p:cNvPr id="5" name="Picture 4" descr="\\nll.se\hemkataloger\katalog2\lbdanher\arkiv\My Pictures\2016\2016-062_tabell-1_webb.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971440" y="1176867"/>
            <a:ext cx="5131269" cy="2844800"/>
          </a:xfrm>
        </p:spPr>
      </p:pic>
    </p:spTree>
    <p:extLst>
      <p:ext uri="{BB962C8B-B14F-4D97-AF65-F5344CB8AC3E}">
        <p14:creationId xmlns:p14="http://schemas.microsoft.com/office/powerpoint/2010/main" val="3270759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i="1" dirty="0" smtClean="0">
                <a:solidFill>
                  <a:srgbClr val="FF0000"/>
                </a:solidFill>
                <a:effectLst>
                  <a:outerShdw blurRad="38100" dist="38100" dir="2700000" algn="tl">
                    <a:srgbClr val="000000">
                      <a:alpha val="43137"/>
                    </a:srgbClr>
                  </a:outerShdw>
                </a:effectLst>
              </a:rPr>
              <a:t>Q-SOFA</a:t>
            </a:r>
            <a:r>
              <a:rPr lang="sv-SE" dirty="0" smtClean="0"/>
              <a:t> (Quick </a:t>
            </a:r>
            <a:r>
              <a:rPr lang="sv-SE" dirty="0" err="1" smtClean="0"/>
              <a:t>sofa</a:t>
            </a:r>
            <a:r>
              <a:rPr lang="sv-SE" dirty="0" smtClean="0"/>
              <a:t>)</a:t>
            </a:r>
            <a:endParaRPr lang="sv-SE" dirty="0"/>
          </a:p>
        </p:txBody>
      </p:sp>
      <p:sp>
        <p:nvSpPr>
          <p:cNvPr id="3" name="Platshållare för innehåll 2"/>
          <p:cNvSpPr>
            <a:spLocks noGrp="1"/>
          </p:cNvSpPr>
          <p:nvPr>
            <p:ph sz="half" idx="1"/>
          </p:nvPr>
        </p:nvSpPr>
        <p:spPr/>
        <p:txBody>
          <a:bodyPr/>
          <a:lstStyle/>
          <a:p>
            <a:r>
              <a:rPr lang="sv-SE" dirty="0" smtClean="0"/>
              <a:t>Andningsfrekvens 22 (eller högre) per minut. </a:t>
            </a:r>
          </a:p>
          <a:p>
            <a:r>
              <a:rPr lang="sv-SE" dirty="0" smtClean="0"/>
              <a:t>Glasgow coma </a:t>
            </a:r>
            <a:r>
              <a:rPr lang="sv-SE" dirty="0" err="1" smtClean="0"/>
              <a:t>scale</a:t>
            </a:r>
            <a:r>
              <a:rPr lang="sv-SE" dirty="0" smtClean="0"/>
              <a:t>-poäng under 15. </a:t>
            </a:r>
          </a:p>
          <a:p>
            <a:r>
              <a:rPr lang="sv-SE" dirty="0" smtClean="0"/>
              <a:t>Systoliskt blodtryck under 100 mm Hg</a:t>
            </a:r>
          </a:p>
          <a:p>
            <a:endParaRPr lang="sv-SE" dirty="0"/>
          </a:p>
          <a:p>
            <a:r>
              <a:rPr lang="sv-SE" dirty="0" smtClean="0"/>
              <a:t>Är tänkt att kunna användas inom akutsjukvård, på avdelningar. Alternativ till NEWS.</a:t>
            </a:r>
            <a:endParaRPr lang="sv-SE" dirty="0"/>
          </a:p>
        </p:txBody>
      </p:sp>
      <p:pic>
        <p:nvPicPr>
          <p:cNvPr id="4098" name="Picture 2" descr="C:\Users\krisjo01\AppData\Local\Microsoft\Windows\Temporary Internet Files\Content.IE5\YI0N3B8P\10530-banner-Lives625-6-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42" y="3368022"/>
            <a:ext cx="1343026" cy="89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242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Perfusion, normal reglering. </a:t>
            </a:r>
            <a:endParaRPr lang="sv-SE" dirty="0"/>
          </a:p>
        </p:txBody>
      </p:sp>
      <p:sp>
        <p:nvSpPr>
          <p:cNvPr id="3" name="Platshållare för innehåll 2"/>
          <p:cNvSpPr>
            <a:spLocks noGrp="1"/>
          </p:cNvSpPr>
          <p:nvPr>
            <p:ph sz="half" idx="1"/>
          </p:nvPr>
        </p:nvSpPr>
        <p:spPr>
          <a:xfrm>
            <a:off x="1681647" y="1388533"/>
            <a:ext cx="5889170" cy="2959629"/>
          </a:xfrm>
        </p:spPr>
        <p:txBody>
          <a:bodyPr>
            <a:normAutofit fontScale="92500"/>
          </a:bodyPr>
          <a:lstStyle/>
          <a:p>
            <a:r>
              <a:rPr lang="sv-SE" dirty="0" smtClean="0"/>
              <a:t>Lokal blodflödeskontroll, autoreglering. </a:t>
            </a:r>
          </a:p>
          <a:p>
            <a:r>
              <a:rPr lang="sv-SE" dirty="0" smtClean="0"/>
              <a:t>Metabol autoreglering för att upprätthålla </a:t>
            </a:r>
            <a:r>
              <a:rPr lang="sv-SE" dirty="0" err="1" smtClean="0"/>
              <a:t>homeostas</a:t>
            </a:r>
            <a:r>
              <a:rPr lang="sv-SE" dirty="0" smtClean="0"/>
              <a:t>. Variationer i vävnadernas genomblödning. Primärt ökad metabolism i cellerna till följd av ökad aktivitet. </a:t>
            </a:r>
          </a:p>
          <a:p>
            <a:r>
              <a:rPr lang="sv-SE" dirty="0"/>
              <a:t> </a:t>
            </a:r>
            <a:r>
              <a:rPr lang="sv-SE" dirty="0" smtClean="0"/>
              <a:t>   syre</a:t>
            </a:r>
          </a:p>
          <a:p>
            <a:endParaRPr lang="sv-SE" dirty="0"/>
          </a:p>
          <a:p>
            <a:r>
              <a:rPr lang="sv-SE" dirty="0" smtClean="0"/>
              <a:t>Ansamling av metaboliter, dilaterar </a:t>
            </a:r>
            <a:r>
              <a:rPr lang="sv-SE" dirty="0" err="1" smtClean="0"/>
              <a:t>arterioler</a:t>
            </a:r>
            <a:r>
              <a:rPr lang="sv-SE" dirty="0" smtClean="0"/>
              <a:t>, öppnar fler kapillärer; ökat blodflöde till aktiva vävnadsområden.</a:t>
            </a:r>
          </a:p>
        </p:txBody>
      </p:sp>
      <p:sp>
        <p:nvSpPr>
          <p:cNvPr id="4" name="Ned 3"/>
          <p:cNvSpPr/>
          <p:nvPr/>
        </p:nvSpPr>
        <p:spPr bwMode="auto">
          <a:xfrm>
            <a:off x="1681647" y="2696634"/>
            <a:ext cx="569299" cy="414866"/>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smtClean="0">
              <a:ln>
                <a:noFill/>
              </a:ln>
              <a:solidFill>
                <a:schemeClr val="tx1"/>
              </a:solidFill>
              <a:effectLst/>
              <a:latin typeface="Arial" charset="0"/>
            </a:endParaRPr>
          </a:p>
        </p:txBody>
      </p:sp>
      <p:sp>
        <p:nvSpPr>
          <p:cNvPr id="5" name="Upp 4"/>
          <p:cNvSpPr/>
          <p:nvPr/>
        </p:nvSpPr>
        <p:spPr bwMode="auto">
          <a:xfrm>
            <a:off x="2943183" y="2696634"/>
            <a:ext cx="484632" cy="489204"/>
          </a:xfrm>
          <a:prstGeom prst="up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dirty="0" smtClean="0">
              <a:ln>
                <a:noFill/>
              </a:ln>
              <a:solidFill>
                <a:schemeClr val="tx1"/>
              </a:solidFill>
              <a:effectLst/>
              <a:latin typeface="Arial" charset="0"/>
            </a:endParaRPr>
          </a:p>
        </p:txBody>
      </p:sp>
      <p:sp>
        <p:nvSpPr>
          <p:cNvPr id="7" name="textruta 6"/>
          <p:cNvSpPr txBox="1"/>
          <p:nvPr/>
        </p:nvSpPr>
        <p:spPr>
          <a:xfrm>
            <a:off x="3522133" y="2827867"/>
            <a:ext cx="915635" cy="369332"/>
          </a:xfrm>
          <a:prstGeom prst="rect">
            <a:avLst/>
          </a:prstGeom>
          <a:noFill/>
        </p:spPr>
        <p:txBody>
          <a:bodyPr wrap="none" rtlCol="0">
            <a:spAutoFit/>
          </a:bodyPr>
          <a:lstStyle/>
          <a:p>
            <a:r>
              <a:rPr lang="sv-SE" dirty="0" smtClean="0"/>
              <a:t>kolsyra</a:t>
            </a:r>
            <a:endParaRPr lang="sv-SE" dirty="0"/>
          </a:p>
        </p:txBody>
      </p:sp>
      <p:sp>
        <p:nvSpPr>
          <p:cNvPr id="8" name="Ned 7"/>
          <p:cNvSpPr/>
          <p:nvPr/>
        </p:nvSpPr>
        <p:spPr bwMode="auto">
          <a:xfrm>
            <a:off x="4893733" y="2827867"/>
            <a:ext cx="484632" cy="489204"/>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smtClean="0">
              <a:ln>
                <a:noFill/>
              </a:ln>
              <a:solidFill>
                <a:schemeClr val="tx1"/>
              </a:solidFill>
              <a:effectLst/>
              <a:latin typeface="Arial" charset="0"/>
            </a:endParaRPr>
          </a:p>
        </p:txBody>
      </p:sp>
      <p:sp>
        <p:nvSpPr>
          <p:cNvPr id="9" name="textruta 8"/>
          <p:cNvSpPr txBox="1"/>
          <p:nvPr/>
        </p:nvSpPr>
        <p:spPr>
          <a:xfrm>
            <a:off x="5537200" y="2827867"/>
            <a:ext cx="479618" cy="369332"/>
          </a:xfrm>
          <a:prstGeom prst="rect">
            <a:avLst/>
          </a:prstGeom>
          <a:noFill/>
        </p:spPr>
        <p:txBody>
          <a:bodyPr wrap="none" rtlCol="0">
            <a:spAutoFit/>
          </a:bodyPr>
          <a:lstStyle/>
          <a:p>
            <a:r>
              <a:rPr lang="sv-SE" dirty="0" smtClean="0"/>
              <a:t>pH</a:t>
            </a:r>
            <a:endParaRPr lang="sv-SE" dirty="0"/>
          </a:p>
        </p:txBody>
      </p:sp>
    </p:spTree>
    <p:extLst>
      <p:ext uri="{BB962C8B-B14F-4D97-AF65-F5344CB8AC3E}">
        <p14:creationId xmlns:p14="http://schemas.microsoft.com/office/powerpoint/2010/main" val="2903298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00200" y="384370"/>
            <a:ext cx="5970617" cy="267563"/>
          </a:xfrm>
        </p:spPr>
        <p:txBody>
          <a:bodyPr>
            <a:normAutofit fontScale="90000"/>
          </a:bodyPr>
          <a:lstStyle/>
          <a:p>
            <a:pPr algn="ctr"/>
            <a:r>
              <a:rPr lang="sv-SE"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Vad händer när blodtrycket sjunker..</a:t>
            </a:r>
            <a:endParaRPr lang="sv-SE"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3" name="Platshållare för innehåll 2"/>
          <p:cNvSpPr>
            <a:spLocks noGrp="1"/>
          </p:cNvSpPr>
          <p:nvPr>
            <p:ph sz="half" idx="1"/>
          </p:nvPr>
        </p:nvSpPr>
        <p:spPr>
          <a:xfrm>
            <a:off x="1041400" y="711201"/>
            <a:ext cx="6529418" cy="3636962"/>
          </a:xfrm>
        </p:spPr>
        <p:txBody>
          <a:bodyPr>
            <a:normAutofit/>
          </a:bodyPr>
          <a:lstStyle/>
          <a:p>
            <a:r>
              <a:rPr lang="sv-SE" dirty="0" smtClean="0"/>
              <a:t>Tryckautoreglering, oförändrad genomblödning i vävnad trots förändring av artärtryck. Om blodflödet minskar (sjunkande blodtryck) metaboliter i vävnad ger </a:t>
            </a:r>
            <a:r>
              <a:rPr lang="sv-SE" dirty="0" err="1" smtClean="0"/>
              <a:t>vasodilatation</a:t>
            </a:r>
            <a:r>
              <a:rPr lang="sv-SE" dirty="0" smtClean="0"/>
              <a:t>.  Ökad hjärtminutvolym som skydd.</a:t>
            </a:r>
          </a:p>
          <a:p>
            <a:r>
              <a:rPr lang="sv-SE" dirty="0" smtClean="0"/>
              <a:t>Högre blodtryck, ökat flöde, metaboliter ut, </a:t>
            </a:r>
            <a:r>
              <a:rPr lang="sv-SE" dirty="0" err="1" smtClean="0"/>
              <a:t>vasokonstriktion</a:t>
            </a:r>
            <a:r>
              <a:rPr lang="sv-SE" dirty="0" smtClean="0"/>
              <a:t>. </a:t>
            </a:r>
          </a:p>
          <a:p>
            <a:r>
              <a:rPr lang="sv-SE" dirty="0" smtClean="0"/>
              <a:t>Tryckökning sträcker gatt muskulatur i </a:t>
            </a:r>
            <a:r>
              <a:rPr lang="sv-SE" dirty="0" err="1" smtClean="0"/>
              <a:t>arterioler</a:t>
            </a:r>
            <a:r>
              <a:rPr lang="sv-SE" dirty="0" smtClean="0"/>
              <a:t>, ökad inströmning av kalciumjoner i muskelceller; </a:t>
            </a:r>
            <a:r>
              <a:rPr lang="sv-SE" dirty="0" err="1" smtClean="0"/>
              <a:t>vasokonstriktion</a:t>
            </a:r>
            <a:r>
              <a:rPr lang="sv-SE" dirty="0" smtClean="0"/>
              <a:t>. </a:t>
            </a:r>
          </a:p>
          <a:p>
            <a:r>
              <a:rPr lang="sv-SE" dirty="0" smtClean="0"/>
              <a:t>Tryckautoreglering särskilt utvecklad i organ som kräver ett relativt konstant blodflöde; t.ex. hjärna och njurar. </a:t>
            </a:r>
          </a:p>
          <a:p>
            <a:endParaRPr lang="sv-SE" dirty="0"/>
          </a:p>
        </p:txBody>
      </p:sp>
    </p:spTree>
    <p:extLst>
      <p:ext uri="{BB962C8B-B14F-4D97-AF65-F5344CB8AC3E}">
        <p14:creationId xmlns:p14="http://schemas.microsoft.com/office/powerpoint/2010/main" val="741093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47333" y="541867"/>
            <a:ext cx="5623484" cy="719667"/>
          </a:xfrm>
        </p:spPr>
        <p:txBody>
          <a:bodyPr>
            <a:normAutofit fontScale="90000"/>
          </a:bodyPr>
          <a:lstStyle/>
          <a:p>
            <a:r>
              <a:rPr lang="sv-SE" dirty="0" smtClean="0"/>
              <a:t>Vår normala reglering av tonus…	</a:t>
            </a:r>
            <a:endParaRPr lang="sv-SE" dirty="0"/>
          </a:p>
        </p:txBody>
      </p:sp>
      <p:sp>
        <p:nvSpPr>
          <p:cNvPr id="3" name="Platshållare för innehåll 2"/>
          <p:cNvSpPr>
            <a:spLocks noGrp="1"/>
          </p:cNvSpPr>
          <p:nvPr>
            <p:ph sz="half" idx="1"/>
          </p:nvPr>
        </p:nvSpPr>
        <p:spPr/>
        <p:txBody>
          <a:bodyPr/>
          <a:lstStyle/>
          <a:p>
            <a:r>
              <a:rPr lang="sv-SE" dirty="0" smtClean="0"/>
              <a:t>Endotelet, enkelt lager av celler som klär insidan av blodkärlen. Medverkar i reglering av kärltonus. </a:t>
            </a:r>
          </a:p>
          <a:p>
            <a:r>
              <a:rPr lang="sv-SE" dirty="0" smtClean="0"/>
              <a:t>NO är viktigt…dilaterar….</a:t>
            </a:r>
          </a:p>
          <a:p>
            <a:r>
              <a:rPr lang="sv-SE" dirty="0" smtClean="0"/>
              <a:t>Endotelet bildar endotelin som konstringerar…drar ihop..</a:t>
            </a:r>
          </a:p>
          <a:p>
            <a:r>
              <a:rPr lang="sv-SE" dirty="0" smtClean="0"/>
              <a:t>Ni minns metabol autoreglering för några bilder sedan </a:t>
            </a:r>
            <a:r>
              <a:rPr lang="sv-SE" dirty="0" smtClean="0">
                <a:sym typeface="Wingdings" panose="05000000000000000000" pitchFamily="2" charset="2"/>
              </a:rPr>
              <a:t></a:t>
            </a:r>
          </a:p>
          <a:p>
            <a:r>
              <a:rPr lang="sv-SE" dirty="0" smtClean="0">
                <a:sym typeface="Wingdings" panose="05000000000000000000" pitchFamily="2" charset="2"/>
              </a:rPr>
              <a:t>Kardiovaskulärt centrum drar igång för att balansera!</a:t>
            </a:r>
            <a:endParaRPr lang="sv-SE" dirty="0"/>
          </a:p>
        </p:txBody>
      </p:sp>
    </p:spTree>
    <p:extLst>
      <p:ext uri="{BB962C8B-B14F-4D97-AF65-F5344CB8AC3E}">
        <p14:creationId xmlns:p14="http://schemas.microsoft.com/office/powerpoint/2010/main" val="3046703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innehåll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968999" y="1786468"/>
            <a:ext cx="2615749" cy="2903482"/>
          </a:xfrm>
        </p:spPr>
      </p:pic>
      <p:sp>
        <p:nvSpPr>
          <p:cNvPr id="2" name="textruta 1"/>
          <p:cNvSpPr txBox="1"/>
          <p:nvPr/>
        </p:nvSpPr>
        <p:spPr>
          <a:xfrm>
            <a:off x="1320800" y="584200"/>
            <a:ext cx="4134465" cy="3231654"/>
          </a:xfrm>
          <a:prstGeom prst="rect">
            <a:avLst/>
          </a:prstGeom>
          <a:noFill/>
        </p:spPr>
        <p:txBody>
          <a:bodyPr wrap="none" rtlCol="0">
            <a:spAutoFit/>
          </a:bodyPr>
          <a:lstStyle/>
          <a:p>
            <a:r>
              <a:rPr lang="sv-SE" sz="1200" dirty="0" err="1" smtClean="0"/>
              <a:t>Endotoxiner</a:t>
            </a:r>
            <a:r>
              <a:rPr lang="sv-SE" sz="1200" dirty="0" smtClean="0"/>
              <a:t> av  gramnegativa bakterier</a:t>
            </a:r>
          </a:p>
          <a:p>
            <a:r>
              <a:rPr lang="sv-SE" sz="1200" dirty="0" err="1" smtClean="0"/>
              <a:t>Exotoxiner</a:t>
            </a:r>
            <a:r>
              <a:rPr lang="sv-SE" sz="1200" dirty="0" smtClean="0"/>
              <a:t> av grampositiva bakterier </a:t>
            </a:r>
          </a:p>
          <a:p>
            <a:endParaRPr lang="sv-SE" sz="1200" dirty="0" smtClean="0"/>
          </a:p>
          <a:p>
            <a:endParaRPr lang="sv-SE" sz="1200" dirty="0"/>
          </a:p>
          <a:p>
            <a:r>
              <a:rPr lang="sv-SE" sz="1200" dirty="0" smtClean="0"/>
              <a:t>Makrofager (framför allt) aktiveras till att bilda interleukin-1</a:t>
            </a:r>
          </a:p>
          <a:p>
            <a:r>
              <a:rPr lang="sv-SE" sz="1200" dirty="0" smtClean="0"/>
              <a:t>(IL-1), </a:t>
            </a:r>
            <a:r>
              <a:rPr lang="sv-SE" sz="1200" dirty="0" err="1" smtClean="0"/>
              <a:t>tumor</a:t>
            </a:r>
            <a:r>
              <a:rPr lang="sv-SE" sz="1200" dirty="0" smtClean="0"/>
              <a:t> </a:t>
            </a:r>
            <a:r>
              <a:rPr lang="sv-SE" sz="1200" dirty="0" err="1" smtClean="0"/>
              <a:t>necrosis</a:t>
            </a:r>
            <a:r>
              <a:rPr lang="sv-SE" sz="1200" dirty="0" smtClean="0"/>
              <a:t> </a:t>
            </a:r>
            <a:r>
              <a:rPr lang="sv-SE" sz="1200" dirty="0" err="1" smtClean="0"/>
              <a:t>factor</a:t>
            </a:r>
            <a:r>
              <a:rPr lang="sv-SE" sz="1200" dirty="0" smtClean="0"/>
              <a:t> (TNF) och andra cytokiner.</a:t>
            </a:r>
          </a:p>
          <a:p>
            <a:endParaRPr lang="sv-SE" sz="1200" dirty="0"/>
          </a:p>
          <a:p>
            <a:r>
              <a:rPr lang="sv-SE" sz="1200" dirty="0" smtClean="0"/>
              <a:t>Diverse kaskadsystem aktiveras</a:t>
            </a:r>
          </a:p>
          <a:p>
            <a:endParaRPr lang="sv-SE" sz="1200" dirty="0"/>
          </a:p>
          <a:p>
            <a:r>
              <a:rPr lang="sv-SE" sz="1200" dirty="0" smtClean="0"/>
              <a:t>Generell aktivering av de neutrofila granulocyterna </a:t>
            </a:r>
          </a:p>
          <a:p>
            <a:endParaRPr lang="sv-SE" sz="1200" dirty="0"/>
          </a:p>
          <a:p>
            <a:r>
              <a:rPr lang="sv-SE" sz="1200" dirty="0" smtClean="0"/>
              <a:t>Fäster till endotelet i kärlväggen i många olika organ. </a:t>
            </a:r>
          </a:p>
          <a:p>
            <a:endParaRPr lang="sv-SE" sz="1200" dirty="0"/>
          </a:p>
          <a:p>
            <a:r>
              <a:rPr lang="sv-SE" sz="1200" dirty="0" smtClean="0"/>
              <a:t>Ökad </a:t>
            </a:r>
            <a:r>
              <a:rPr lang="sv-SE" sz="1200" dirty="0" err="1" smtClean="0"/>
              <a:t>kälrpermeabilitet</a:t>
            </a:r>
            <a:r>
              <a:rPr lang="sv-SE" sz="1200" dirty="0" smtClean="0"/>
              <a:t>…och patienterna sväller….å </a:t>
            </a:r>
          </a:p>
          <a:p>
            <a:r>
              <a:rPr lang="sv-SE" sz="1200" dirty="0" smtClean="0"/>
              <a:t>Sväller….</a:t>
            </a:r>
          </a:p>
          <a:p>
            <a:endParaRPr lang="sv-SE" sz="1200" dirty="0"/>
          </a:p>
          <a:p>
            <a:endParaRPr lang="sv-SE" sz="1200" dirty="0" smtClean="0"/>
          </a:p>
        </p:txBody>
      </p:sp>
    </p:spTree>
    <p:extLst>
      <p:ext uri="{BB962C8B-B14F-4D97-AF65-F5344CB8AC3E}">
        <p14:creationId xmlns:p14="http://schemas.microsoft.com/office/powerpoint/2010/main" val="533067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326481" y="761206"/>
            <a:ext cx="45339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783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Septisk chock….</a:t>
            </a:r>
            <a:endParaRPr lang="sv-SE" dirty="0"/>
          </a:p>
        </p:txBody>
      </p:sp>
      <p:sp>
        <p:nvSpPr>
          <p:cNvPr id="3" name="Platshållare för innehåll 2"/>
          <p:cNvSpPr>
            <a:spLocks noGrp="1"/>
          </p:cNvSpPr>
          <p:nvPr>
            <p:ph sz="half" idx="1"/>
          </p:nvPr>
        </p:nvSpPr>
        <p:spPr/>
        <p:txBody>
          <a:bodyPr/>
          <a:lstStyle/>
          <a:p>
            <a:r>
              <a:rPr lang="sv-SE" dirty="0" smtClean="0"/>
              <a:t>Kraftfull inflammatorisk reaktion som delvis eller till största delen sker intravasalt. </a:t>
            </a:r>
          </a:p>
          <a:p>
            <a:r>
              <a:rPr lang="sv-SE" dirty="0" smtClean="0"/>
              <a:t>Vasodilatation dominerar men konstriktion kan förekomma samtidigt inom samma områden. </a:t>
            </a:r>
          </a:p>
          <a:p>
            <a:r>
              <a:rPr lang="sv-SE" dirty="0" smtClean="0"/>
              <a:t>Trots normal eller ökad global cirkulation och syrgasleverans, finns avstängda kärl som gör att syrgas shuntas förbi celler. </a:t>
            </a:r>
            <a:endParaRPr lang="sv-SE" dirty="0"/>
          </a:p>
        </p:txBody>
      </p:sp>
    </p:spTree>
    <p:extLst>
      <p:ext uri="{BB962C8B-B14F-4D97-AF65-F5344CB8AC3E}">
        <p14:creationId xmlns:p14="http://schemas.microsoft.com/office/powerpoint/2010/main" val="3035189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Ok, hypoxin…. </a:t>
            </a:r>
            <a:r>
              <a:rPr lang="sv-SE" dirty="0" smtClean="0">
                <a:sym typeface="Wingdings" panose="05000000000000000000" pitchFamily="2" charset="2"/>
              </a:rPr>
              <a:t></a:t>
            </a:r>
            <a:endParaRPr lang="sv-SE" dirty="0"/>
          </a:p>
        </p:txBody>
      </p:sp>
      <p:sp>
        <p:nvSpPr>
          <p:cNvPr id="3" name="Platshållare för innehåll 2"/>
          <p:cNvSpPr>
            <a:spLocks noGrp="1"/>
          </p:cNvSpPr>
          <p:nvPr>
            <p:ph sz="half" idx="1"/>
          </p:nvPr>
        </p:nvSpPr>
        <p:spPr/>
        <p:txBody>
          <a:bodyPr/>
          <a:lstStyle/>
          <a:p>
            <a:r>
              <a:rPr lang="sv-SE" dirty="0" smtClean="0"/>
              <a:t>Mitokondrier, vad har vi dem till? </a:t>
            </a:r>
          </a:p>
          <a:p>
            <a:endParaRPr lang="sv-SE" dirty="0"/>
          </a:p>
          <a:p>
            <a:r>
              <a:rPr lang="sv-SE" dirty="0" smtClean="0"/>
              <a:t>När mitokondriens funktions störs, uppstår cellulär hypoxi!</a:t>
            </a:r>
          </a:p>
          <a:p>
            <a:r>
              <a:rPr lang="sv-SE" dirty="0" smtClean="0"/>
              <a:t>Det är alltså inte bara leveransbekymmer, det funkar inte på cellnivå… </a:t>
            </a:r>
            <a:endParaRPr lang="sv-SE" dirty="0"/>
          </a:p>
        </p:txBody>
      </p:sp>
      <p:pic>
        <p:nvPicPr>
          <p:cNvPr id="5123" name="Picture 3" descr="C:\Users\krisjo01\AppData\Local\Microsoft\Windows\Temporary Internet Files\Content.IE5\OM7KCZJA\Postnord_bil_i_Skogå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886" y="3208866"/>
            <a:ext cx="2133114" cy="880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523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Patientfallet</a:t>
            </a:r>
            <a:endParaRPr lang="sv-SE" dirty="0"/>
          </a:p>
        </p:txBody>
      </p:sp>
      <p:sp>
        <p:nvSpPr>
          <p:cNvPr id="3" name="Platshållare för innehåll 2"/>
          <p:cNvSpPr>
            <a:spLocks noGrp="1"/>
          </p:cNvSpPr>
          <p:nvPr>
            <p:ph sz="half" idx="1"/>
          </p:nvPr>
        </p:nvSpPr>
        <p:spPr/>
        <p:txBody>
          <a:bodyPr/>
          <a:lstStyle/>
          <a:p>
            <a:r>
              <a:rPr lang="sv-SE" dirty="0" smtClean="0"/>
              <a:t>Man född-41, inkommer med kraftigt rodnat, svullet och värme ökat underben. Svår smärta. Bedömt som erysipelas.</a:t>
            </a:r>
          </a:p>
          <a:p>
            <a:r>
              <a:rPr lang="sv-SE" dirty="0" smtClean="0"/>
              <a:t>Plötsligt insjuknat natten mot tisdag med smärta, illamående och kräkningar. Kommer med ambulans till akuten 11:47 tisdag fm.</a:t>
            </a:r>
          </a:p>
          <a:p>
            <a:r>
              <a:rPr lang="sv-SE" dirty="0" smtClean="0"/>
              <a:t>Första parametrar 11:23 i ambulans: </a:t>
            </a:r>
            <a:r>
              <a:rPr lang="sv-SE" dirty="0" err="1" smtClean="0"/>
              <a:t>bltr</a:t>
            </a:r>
            <a:r>
              <a:rPr lang="sv-SE" dirty="0" smtClean="0"/>
              <a:t> 82/54</a:t>
            </a:r>
            <a:r>
              <a:rPr lang="sv-SE" dirty="0"/>
              <a:t>, AF 18, SpO2 98%, puls 92/min. Temp 37.1</a:t>
            </a:r>
            <a:r>
              <a:rPr lang="sv-SE" dirty="0" smtClean="0"/>
              <a:t>.</a:t>
            </a:r>
          </a:p>
          <a:p>
            <a:r>
              <a:rPr lang="sv-SE" dirty="0" smtClean="0"/>
              <a:t>Hade ni reagerat på dessa med anamnesen vi har?</a:t>
            </a:r>
          </a:p>
          <a:p>
            <a:endParaRPr lang="sv-SE" dirty="0"/>
          </a:p>
          <a:p>
            <a:endParaRPr lang="sv-SE" dirty="0" smtClean="0"/>
          </a:p>
        </p:txBody>
      </p:sp>
    </p:spTree>
    <p:extLst>
      <p:ext uri="{BB962C8B-B14F-4D97-AF65-F5344CB8AC3E}">
        <p14:creationId xmlns:p14="http://schemas.microsoft.com/office/powerpoint/2010/main" val="398131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…Septisk chock…</a:t>
            </a:r>
            <a:endParaRPr lang="sv-SE" dirty="0"/>
          </a:p>
        </p:txBody>
      </p:sp>
      <p:sp>
        <p:nvSpPr>
          <p:cNvPr id="3" name="Platshållare för innehåll 2"/>
          <p:cNvSpPr>
            <a:spLocks noGrp="1"/>
          </p:cNvSpPr>
          <p:nvPr>
            <p:ph sz="half" idx="1"/>
          </p:nvPr>
        </p:nvSpPr>
        <p:spPr/>
        <p:txBody>
          <a:bodyPr/>
          <a:lstStyle/>
          <a:p>
            <a:r>
              <a:rPr lang="sv-SE" dirty="0" smtClean="0"/>
              <a:t>Vasodilatation </a:t>
            </a:r>
          </a:p>
          <a:p>
            <a:r>
              <a:rPr lang="sv-SE" dirty="0" smtClean="0"/>
              <a:t>Vasokonstriktion</a:t>
            </a:r>
          </a:p>
          <a:p>
            <a:r>
              <a:rPr lang="sv-SE" dirty="0" smtClean="0"/>
              <a:t>Mikrotrombotisering</a:t>
            </a:r>
          </a:p>
          <a:p>
            <a:r>
              <a:rPr lang="sv-SE" dirty="0" smtClean="0"/>
              <a:t>Shuntning</a:t>
            </a:r>
          </a:p>
          <a:p>
            <a:r>
              <a:rPr lang="sv-SE" dirty="0" smtClean="0"/>
              <a:t>Vävnadsödem </a:t>
            </a:r>
          </a:p>
        </p:txBody>
      </p:sp>
      <p:sp>
        <p:nvSpPr>
          <p:cNvPr id="6" name="Höger 5"/>
          <p:cNvSpPr/>
          <p:nvPr/>
        </p:nvSpPr>
        <p:spPr bwMode="auto">
          <a:xfrm>
            <a:off x="4262459" y="1390564"/>
            <a:ext cx="978408" cy="1784435"/>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600" b="0" i="0" u="none" strike="noStrike" cap="none" normalizeH="0" baseline="0" smtClean="0">
              <a:ln>
                <a:noFill/>
              </a:ln>
              <a:solidFill>
                <a:srgbClr val="FF0000"/>
              </a:solidFill>
              <a:effectLst/>
              <a:latin typeface="Arial" charset="0"/>
            </a:endParaRPr>
          </a:p>
        </p:txBody>
      </p:sp>
      <p:sp>
        <p:nvSpPr>
          <p:cNvPr id="8" name="textruta 7"/>
          <p:cNvSpPr txBox="1"/>
          <p:nvPr/>
        </p:nvSpPr>
        <p:spPr>
          <a:xfrm>
            <a:off x="5240867" y="1524000"/>
            <a:ext cx="2685351" cy="1200329"/>
          </a:xfrm>
          <a:prstGeom prst="rect">
            <a:avLst/>
          </a:prstGeom>
          <a:noFill/>
        </p:spPr>
        <p:txBody>
          <a:bodyPr wrap="none" rtlCol="0">
            <a:spAutoFit/>
          </a:bodyPr>
          <a:lstStyle/>
          <a:p>
            <a:r>
              <a:rPr lang="sv-SE" dirty="0" smtClean="0"/>
              <a:t>Försämrat syrgasupptag</a:t>
            </a:r>
          </a:p>
          <a:p>
            <a:r>
              <a:rPr lang="sv-SE" dirty="0" smtClean="0"/>
              <a:t>Med cellulär hypoxi, </a:t>
            </a:r>
          </a:p>
          <a:p>
            <a:r>
              <a:rPr lang="sv-SE" dirty="0" smtClean="0"/>
              <a:t>Anaerob glykolys och </a:t>
            </a:r>
          </a:p>
          <a:p>
            <a:r>
              <a:rPr lang="sv-SE" dirty="0" smtClean="0"/>
              <a:t>Laktatproduktion. </a:t>
            </a:r>
            <a:endParaRPr lang="sv-SE" dirty="0"/>
          </a:p>
        </p:txBody>
      </p:sp>
    </p:spTree>
    <p:extLst>
      <p:ext uri="{BB962C8B-B14F-4D97-AF65-F5344CB8AC3E}">
        <p14:creationId xmlns:p14="http://schemas.microsoft.com/office/powerpoint/2010/main" val="2810816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2411414" y="303610"/>
            <a:ext cx="3889375" cy="64633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sv-SE" dirty="0">
                <a:solidFill>
                  <a:srgbClr val="000000"/>
                </a:solidFill>
              </a:rPr>
              <a:t>Sepsis	Inflammatoriska </a:t>
            </a:r>
            <a:r>
              <a:rPr lang="sv-SE" dirty="0" err="1">
                <a:solidFill>
                  <a:srgbClr val="000000"/>
                </a:solidFill>
              </a:rPr>
              <a:t>mediatorer</a:t>
            </a:r>
            <a:r>
              <a:rPr lang="sv-SE" dirty="0">
                <a:solidFill>
                  <a:srgbClr val="000000"/>
                </a:solidFill>
              </a:rPr>
              <a:t>	</a:t>
            </a:r>
          </a:p>
        </p:txBody>
      </p:sp>
      <p:cxnSp>
        <p:nvCxnSpPr>
          <p:cNvPr id="6" name="Rak pil 5"/>
          <p:cNvCxnSpPr/>
          <p:nvPr/>
        </p:nvCxnSpPr>
        <p:spPr>
          <a:xfrm flipV="1">
            <a:off x="3251201" y="446485"/>
            <a:ext cx="16827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ruta 8"/>
          <p:cNvSpPr txBox="1"/>
          <p:nvPr/>
        </p:nvSpPr>
        <p:spPr>
          <a:xfrm>
            <a:off x="30163" y="1006079"/>
            <a:ext cx="2089150" cy="36933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sv-SE" dirty="0">
                <a:solidFill>
                  <a:srgbClr val="000000"/>
                </a:solidFill>
              </a:rPr>
              <a:t>Vasodilatation</a:t>
            </a:r>
          </a:p>
        </p:txBody>
      </p:sp>
      <p:sp>
        <p:nvSpPr>
          <p:cNvPr id="10" name="textruta 9"/>
          <p:cNvSpPr txBox="1"/>
          <p:nvPr/>
        </p:nvSpPr>
        <p:spPr>
          <a:xfrm>
            <a:off x="3708400" y="1006079"/>
            <a:ext cx="2268538" cy="36933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sv-SE" dirty="0">
                <a:solidFill>
                  <a:srgbClr val="000000"/>
                </a:solidFill>
              </a:rPr>
              <a:t>Hjärtpåverkan</a:t>
            </a:r>
          </a:p>
        </p:txBody>
      </p:sp>
      <p:sp>
        <p:nvSpPr>
          <p:cNvPr id="11" name="textruta 10"/>
          <p:cNvSpPr txBox="1"/>
          <p:nvPr/>
        </p:nvSpPr>
        <p:spPr>
          <a:xfrm>
            <a:off x="6642100" y="1006079"/>
            <a:ext cx="2160588" cy="36933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sv-SE" dirty="0">
                <a:solidFill>
                  <a:srgbClr val="000000"/>
                </a:solidFill>
              </a:rPr>
              <a:t>Endotelpåverkan</a:t>
            </a:r>
          </a:p>
        </p:txBody>
      </p:sp>
      <p:sp>
        <p:nvSpPr>
          <p:cNvPr id="12" name="textruta 11"/>
          <p:cNvSpPr txBox="1"/>
          <p:nvPr/>
        </p:nvSpPr>
        <p:spPr>
          <a:xfrm>
            <a:off x="3708400" y="1602582"/>
            <a:ext cx="2592388" cy="64633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sv-SE" dirty="0">
                <a:solidFill>
                  <a:srgbClr val="000000"/>
                </a:solidFill>
              </a:rPr>
              <a:t>Minskad kontraktilitet</a:t>
            </a:r>
          </a:p>
          <a:p>
            <a:pPr>
              <a:defRPr/>
            </a:pPr>
            <a:r>
              <a:rPr lang="sv-SE" dirty="0">
                <a:solidFill>
                  <a:srgbClr val="000000"/>
                </a:solidFill>
              </a:rPr>
              <a:t>Störd relaxation</a:t>
            </a:r>
          </a:p>
        </p:txBody>
      </p:sp>
      <p:sp>
        <p:nvSpPr>
          <p:cNvPr id="13" name="textruta 12"/>
          <p:cNvSpPr txBox="1"/>
          <p:nvPr/>
        </p:nvSpPr>
        <p:spPr>
          <a:xfrm>
            <a:off x="6642100" y="1955006"/>
            <a:ext cx="2160588" cy="36933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sv-SE" dirty="0">
                <a:solidFill>
                  <a:srgbClr val="000000"/>
                </a:solidFill>
              </a:rPr>
              <a:t>Plasmaläckage</a:t>
            </a:r>
          </a:p>
        </p:txBody>
      </p:sp>
      <p:sp>
        <p:nvSpPr>
          <p:cNvPr id="14" name="textruta 13"/>
          <p:cNvSpPr txBox="1"/>
          <p:nvPr/>
        </p:nvSpPr>
        <p:spPr>
          <a:xfrm>
            <a:off x="15876" y="2626519"/>
            <a:ext cx="2087563" cy="64633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sv-SE" dirty="0">
                <a:solidFill>
                  <a:srgbClr val="000000"/>
                </a:solidFill>
              </a:rPr>
              <a:t>Minskad system-</a:t>
            </a:r>
          </a:p>
          <a:p>
            <a:pPr>
              <a:defRPr/>
            </a:pPr>
            <a:r>
              <a:rPr lang="sv-SE" dirty="0">
                <a:solidFill>
                  <a:srgbClr val="000000"/>
                </a:solidFill>
              </a:rPr>
              <a:t>Vaskulär resistans</a:t>
            </a:r>
          </a:p>
        </p:txBody>
      </p:sp>
      <p:sp>
        <p:nvSpPr>
          <p:cNvPr id="22538" name="textruta 14"/>
          <p:cNvSpPr txBox="1">
            <a:spLocks noChangeArrowheads="1"/>
          </p:cNvSpPr>
          <p:nvPr/>
        </p:nvSpPr>
        <p:spPr bwMode="auto">
          <a:xfrm>
            <a:off x="2411414" y="2733675"/>
            <a:ext cx="1152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v-SE" altLang="sv-SE" sz="1800">
              <a:solidFill>
                <a:srgbClr val="000000"/>
              </a:solidFill>
            </a:endParaRPr>
          </a:p>
        </p:txBody>
      </p:sp>
      <p:sp>
        <p:nvSpPr>
          <p:cNvPr id="16" name="textruta 15"/>
          <p:cNvSpPr txBox="1"/>
          <p:nvPr/>
        </p:nvSpPr>
        <p:spPr>
          <a:xfrm>
            <a:off x="2382838" y="2649141"/>
            <a:ext cx="1181100" cy="36933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sv-SE" dirty="0">
                <a:solidFill>
                  <a:srgbClr val="000000"/>
                </a:solidFill>
              </a:rPr>
              <a:t>Takykardi</a:t>
            </a:r>
          </a:p>
        </p:txBody>
      </p:sp>
      <p:sp>
        <p:nvSpPr>
          <p:cNvPr id="17" name="textruta 16"/>
          <p:cNvSpPr txBox="1"/>
          <p:nvPr/>
        </p:nvSpPr>
        <p:spPr>
          <a:xfrm>
            <a:off x="15876" y="3921919"/>
            <a:ext cx="1655763" cy="52322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sv-SE" sz="2800" b="1" dirty="0">
                <a:solidFill>
                  <a:srgbClr val="000000"/>
                </a:solidFill>
              </a:rPr>
              <a:t>MAP</a:t>
            </a:r>
          </a:p>
        </p:txBody>
      </p:sp>
      <p:cxnSp>
        <p:nvCxnSpPr>
          <p:cNvPr id="21" name="Rak pil 20"/>
          <p:cNvCxnSpPr/>
          <p:nvPr/>
        </p:nvCxnSpPr>
        <p:spPr>
          <a:xfrm>
            <a:off x="1187450" y="3921919"/>
            <a:ext cx="0" cy="39290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ruta 24"/>
          <p:cNvSpPr txBox="1"/>
          <p:nvPr/>
        </p:nvSpPr>
        <p:spPr>
          <a:xfrm>
            <a:off x="1979613" y="3929063"/>
            <a:ext cx="3097212" cy="52322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sv-SE" sz="2800" b="1" dirty="0">
                <a:solidFill>
                  <a:srgbClr val="000000"/>
                </a:solidFill>
              </a:rPr>
              <a:t>Hjärtminutvolym </a:t>
            </a:r>
          </a:p>
        </p:txBody>
      </p:sp>
      <p:cxnSp>
        <p:nvCxnSpPr>
          <p:cNvPr id="27" name="Rak pil 26"/>
          <p:cNvCxnSpPr/>
          <p:nvPr/>
        </p:nvCxnSpPr>
        <p:spPr>
          <a:xfrm flipV="1">
            <a:off x="4932363" y="3929063"/>
            <a:ext cx="0" cy="39171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ruta 28"/>
          <p:cNvSpPr txBox="1"/>
          <p:nvPr/>
        </p:nvSpPr>
        <p:spPr>
          <a:xfrm>
            <a:off x="3708400" y="2728913"/>
            <a:ext cx="2268538" cy="36933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sv-SE" dirty="0" err="1">
                <a:solidFill>
                  <a:srgbClr val="000000"/>
                </a:solidFill>
              </a:rPr>
              <a:t>Ejektionsfraktion</a:t>
            </a:r>
            <a:r>
              <a:rPr lang="sv-SE" dirty="0">
                <a:solidFill>
                  <a:srgbClr val="000000"/>
                </a:solidFill>
              </a:rPr>
              <a:t>  </a:t>
            </a:r>
          </a:p>
        </p:txBody>
      </p:sp>
      <p:cxnSp>
        <p:nvCxnSpPr>
          <p:cNvPr id="31" name="Rak pil 30"/>
          <p:cNvCxnSpPr/>
          <p:nvPr/>
        </p:nvCxnSpPr>
        <p:spPr>
          <a:xfrm>
            <a:off x="5724525" y="2738438"/>
            <a:ext cx="0" cy="2774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5" name="textruta 1024"/>
          <p:cNvSpPr txBox="1"/>
          <p:nvPr/>
        </p:nvSpPr>
        <p:spPr>
          <a:xfrm>
            <a:off x="6642100" y="2719387"/>
            <a:ext cx="2160588" cy="36933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sv-SE" dirty="0" err="1">
                <a:solidFill>
                  <a:srgbClr val="000000"/>
                </a:solidFill>
              </a:rPr>
              <a:t>Preload</a:t>
            </a:r>
            <a:endParaRPr lang="sv-SE" dirty="0">
              <a:solidFill>
                <a:srgbClr val="000000"/>
              </a:solidFill>
            </a:endParaRPr>
          </a:p>
        </p:txBody>
      </p:sp>
      <p:cxnSp>
        <p:nvCxnSpPr>
          <p:cNvPr id="1028" name="Rak pil 1027"/>
          <p:cNvCxnSpPr/>
          <p:nvPr/>
        </p:nvCxnSpPr>
        <p:spPr>
          <a:xfrm>
            <a:off x="8291513" y="2714625"/>
            <a:ext cx="0" cy="2821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9" name="textruta 1028"/>
          <p:cNvSpPr txBox="1"/>
          <p:nvPr/>
        </p:nvSpPr>
        <p:spPr>
          <a:xfrm>
            <a:off x="5292726" y="3358754"/>
            <a:ext cx="2016125" cy="369332"/>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sv-SE" dirty="0">
                <a:solidFill>
                  <a:srgbClr val="000000"/>
                </a:solidFill>
              </a:rPr>
              <a:t>Slagvolym  </a:t>
            </a:r>
          </a:p>
        </p:txBody>
      </p:sp>
      <p:cxnSp>
        <p:nvCxnSpPr>
          <p:cNvPr id="1031" name="Rak pil 1030"/>
          <p:cNvCxnSpPr/>
          <p:nvPr/>
        </p:nvCxnSpPr>
        <p:spPr>
          <a:xfrm>
            <a:off x="6934200" y="3358754"/>
            <a:ext cx="0" cy="2762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32" name="textruta 1031"/>
          <p:cNvSpPr txBox="1"/>
          <p:nvPr/>
        </p:nvSpPr>
        <p:spPr>
          <a:xfrm>
            <a:off x="5265738" y="3929063"/>
            <a:ext cx="3194050" cy="52322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sv-SE" sz="2800" b="1" dirty="0">
                <a:solidFill>
                  <a:srgbClr val="000000"/>
                </a:solidFill>
              </a:rPr>
              <a:t>Hjärtminutvolym</a:t>
            </a:r>
          </a:p>
        </p:txBody>
      </p:sp>
      <p:cxnSp>
        <p:nvCxnSpPr>
          <p:cNvPr id="1034" name="Rak pil 1033"/>
          <p:cNvCxnSpPr/>
          <p:nvPr/>
        </p:nvCxnSpPr>
        <p:spPr>
          <a:xfrm>
            <a:off x="8261350" y="3929063"/>
            <a:ext cx="0" cy="39171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8" name="Vinklad  1037"/>
          <p:cNvCxnSpPr>
            <a:stCxn id="4" idx="1"/>
            <a:endCxn id="9" idx="0"/>
          </p:cNvCxnSpPr>
          <p:nvPr/>
        </p:nvCxnSpPr>
        <p:spPr>
          <a:xfrm rot="10800000" flipV="1">
            <a:off x="1074738" y="626775"/>
            <a:ext cx="1336676" cy="379303"/>
          </a:xfrm>
          <a:prstGeom prst="bent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40" name="Rak pil 1039"/>
          <p:cNvCxnSpPr>
            <a:stCxn id="9" idx="2"/>
            <a:endCxn id="14" idx="0"/>
          </p:cNvCxnSpPr>
          <p:nvPr/>
        </p:nvCxnSpPr>
        <p:spPr>
          <a:xfrm flipH="1">
            <a:off x="1059658" y="1375411"/>
            <a:ext cx="15080" cy="125110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45" name="Rak pil 1044"/>
          <p:cNvCxnSpPr>
            <a:stCxn id="14" idx="2"/>
          </p:cNvCxnSpPr>
          <p:nvPr/>
        </p:nvCxnSpPr>
        <p:spPr>
          <a:xfrm flipH="1">
            <a:off x="1058863" y="3272850"/>
            <a:ext cx="795" cy="64906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47" name="Rak pil 1046"/>
          <p:cNvCxnSpPr>
            <a:stCxn id="14" idx="2"/>
            <a:endCxn id="25" idx="0"/>
          </p:cNvCxnSpPr>
          <p:nvPr/>
        </p:nvCxnSpPr>
        <p:spPr>
          <a:xfrm>
            <a:off x="1059658" y="3272850"/>
            <a:ext cx="2468561" cy="65621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50" name="Rak pil 1049"/>
          <p:cNvCxnSpPr>
            <a:stCxn id="16" idx="2"/>
            <a:endCxn id="25" idx="0"/>
          </p:cNvCxnSpPr>
          <p:nvPr/>
        </p:nvCxnSpPr>
        <p:spPr>
          <a:xfrm>
            <a:off x="2973388" y="3018473"/>
            <a:ext cx="554831" cy="91059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52" name="Rak pil 1051"/>
          <p:cNvCxnSpPr>
            <a:endCxn id="10" idx="0"/>
          </p:cNvCxnSpPr>
          <p:nvPr/>
        </p:nvCxnSpPr>
        <p:spPr>
          <a:xfrm flipH="1">
            <a:off x="4842669" y="581025"/>
            <a:ext cx="2382" cy="42505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55" name="Rak pil 1054"/>
          <p:cNvCxnSpPr>
            <a:stCxn id="10" idx="2"/>
          </p:cNvCxnSpPr>
          <p:nvPr/>
        </p:nvCxnSpPr>
        <p:spPr>
          <a:xfrm flipH="1">
            <a:off x="4835525" y="1375411"/>
            <a:ext cx="7144" cy="24383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57" name="Rak pil 1056"/>
          <p:cNvCxnSpPr>
            <a:endCxn id="29" idx="0"/>
          </p:cNvCxnSpPr>
          <p:nvPr/>
        </p:nvCxnSpPr>
        <p:spPr>
          <a:xfrm>
            <a:off x="4841875" y="2093119"/>
            <a:ext cx="794" cy="63579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62" name="Vinklad  1061"/>
          <p:cNvCxnSpPr/>
          <p:nvPr/>
        </p:nvCxnSpPr>
        <p:spPr>
          <a:xfrm>
            <a:off x="6300788" y="427435"/>
            <a:ext cx="1422400" cy="564356"/>
          </a:xfrm>
          <a:prstGeom prst="bent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64" name="Rak pil 1063"/>
          <p:cNvCxnSpPr>
            <a:stCxn id="11" idx="2"/>
            <a:endCxn id="13" idx="0"/>
          </p:cNvCxnSpPr>
          <p:nvPr/>
        </p:nvCxnSpPr>
        <p:spPr>
          <a:xfrm>
            <a:off x="7722394" y="1375411"/>
            <a:ext cx="0" cy="57959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69" name="Rak pil 1068"/>
          <p:cNvCxnSpPr>
            <a:stCxn id="13" idx="2"/>
            <a:endCxn id="1025" idx="0"/>
          </p:cNvCxnSpPr>
          <p:nvPr/>
        </p:nvCxnSpPr>
        <p:spPr>
          <a:xfrm>
            <a:off x="7722394" y="2324338"/>
            <a:ext cx="0" cy="39504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75" name="Rak pil 1074"/>
          <p:cNvCxnSpPr>
            <a:stCxn id="29" idx="2"/>
            <a:endCxn id="1029" idx="0"/>
          </p:cNvCxnSpPr>
          <p:nvPr/>
        </p:nvCxnSpPr>
        <p:spPr>
          <a:xfrm>
            <a:off x="4842669" y="3098245"/>
            <a:ext cx="1458120" cy="26050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77" name="Rak pil 1076"/>
          <p:cNvCxnSpPr>
            <a:stCxn id="1025" idx="2"/>
            <a:endCxn id="1029" idx="0"/>
          </p:cNvCxnSpPr>
          <p:nvPr/>
        </p:nvCxnSpPr>
        <p:spPr>
          <a:xfrm flipH="1">
            <a:off x="6300789" y="3088719"/>
            <a:ext cx="1421605" cy="27003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79" name="Rak pil 1078"/>
          <p:cNvCxnSpPr>
            <a:stCxn id="1029" idx="2"/>
          </p:cNvCxnSpPr>
          <p:nvPr/>
        </p:nvCxnSpPr>
        <p:spPr>
          <a:xfrm flipH="1">
            <a:off x="6300788" y="3728086"/>
            <a:ext cx="1" cy="20097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80" name="textruta 1079"/>
          <p:cNvSpPr txBox="1"/>
          <p:nvPr/>
        </p:nvSpPr>
        <p:spPr>
          <a:xfrm>
            <a:off x="1573214" y="1746647"/>
            <a:ext cx="1804987" cy="36933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sv-SE" dirty="0" err="1">
                <a:solidFill>
                  <a:srgbClr val="000000"/>
                </a:solidFill>
              </a:rPr>
              <a:t>Vasokonstriktor</a:t>
            </a:r>
            <a:endParaRPr lang="sv-SE" dirty="0">
              <a:solidFill>
                <a:srgbClr val="000000"/>
              </a:solidFill>
            </a:endParaRPr>
          </a:p>
        </p:txBody>
      </p:sp>
      <p:sp>
        <p:nvSpPr>
          <p:cNvPr id="1081" name="Vänster 1080"/>
          <p:cNvSpPr/>
          <p:nvPr/>
        </p:nvSpPr>
        <p:spPr>
          <a:xfrm>
            <a:off x="1074739" y="1815703"/>
            <a:ext cx="473075" cy="13811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FFFF"/>
              </a:solidFill>
            </a:endParaRPr>
          </a:p>
        </p:txBody>
      </p:sp>
      <p:sp>
        <p:nvSpPr>
          <p:cNvPr id="1087" name="textruta 1086"/>
          <p:cNvSpPr txBox="1"/>
          <p:nvPr/>
        </p:nvSpPr>
        <p:spPr>
          <a:xfrm>
            <a:off x="3314701" y="2301479"/>
            <a:ext cx="1008063" cy="36933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sv-SE" dirty="0" err="1">
                <a:solidFill>
                  <a:srgbClr val="000000"/>
                </a:solidFill>
              </a:rPr>
              <a:t>Inotropi</a:t>
            </a:r>
            <a:endParaRPr lang="sv-SE" dirty="0">
              <a:solidFill>
                <a:srgbClr val="000000"/>
              </a:solidFill>
            </a:endParaRPr>
          </a:p>
        </p:txBody>
      </p:sp>
      <p:sp>
        <p:nvSpPr>
          <p:cNvPr id="96" name="Vänster 95"/>
          <p:cNvSpPr/>
          <p:nvPr/>
        </p:nvSpPr>
        <p:spPr>
          <a:xfrm rot="10800000">
            <a:off x="4346576" y="2370535"/>
            <a:ext cx="473075" cy="13930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FFFF"/>
              </a:solidFill>
            </a:endParaRPr>
          </a:p>
        </p:txBody>
      </p:sp>
      <p:sp>
        <p:nvSpPr>
          <p:cNvPr id="97" name="textruta 96"/>
          <p:cNvSpPr txBox="1"/>
          <p:nvPr/>
        </p:nvSpPr>
        <p:spPr>
          <a:xfrm>
            <a:off x="5724525" y="2350294"/>
            <a:ext cx="1511300" cy="36933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sv-SE" dirty="0">
                <a:solidFill>
                  <a:srgbClr val="000000"/>
                </a:solidFill>
              </a:rPr>
              <a:t>Vätsketerapi</a:t>
            </a:r>
          </a:p>
        </p:txBody>
      </p:sp>
      <p:sp>
        <p:nvSpPr>
          <p:cNvPr id="98" name="Vänster 97"/>
          <p:cNvSpPr/>
          <p:nvPr/>
        </p:nvSpPr>
        <p:spPr>
          <a:xfrm rot="10800000">
            <a:off x="7235826" y="2415779"/>
            <a:ext cx="473075" cy="139303"/>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FFFF"/>
              </a:solidFill>
            </a:endParaRPr>
          </a:p>
        </p:txBody>
      </p:sp>
    </p:spTree>
    <p:extLst>
      <p:ext uri="{BB962C8B-B14F-4D97-AF65-F5344CB8AC3E}">
        <p14:creationId xmlns:p14="http://schemas.microsoft.com/office/powerpoint/2010/main" val="2088893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 calcmode="lin" valueType="num">
                                      <p:cBhvr additive="base">
                                        <p:cTn id="7" dur="500" fill="hold"/>
                                        <p:tgtEl>
                                          <p:spTgt spid="1038"/>
                                        </p:tgtEl>
                                        <p:attrNameLst>
                                          <p:attrName>ppt_x</p:attrName>
                                        </p:attrNameLst>
                                      </p:cBhvr>
                                      <p:tavLst>
                                        <p:tav tm="0">
                                          <p:val>
                                            <p:strVal val="#ppt_x"/>
                                          </p:val>
                                        </p:tav>
                                        <p:tav tm="100000">
                                          <p:val>
                                            <p:strVal val="#ppt_x"/>
                                          </p:val>
                                        </p:tav>
                                      </p:tavLst>
                                    </p:anim>
                                    <p:anim calcmode="lin" valueType="num">
                                      <p:cBhvr additive="base">
                                        <p:cTn id="8" dur="500" fill="hold"/>
                                        <p:tgtEl>
                                          <p:spTgt spid="10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040"/>
                                        </p:tgtEl>
                                        <p:attrNameLst>
                                          <p:attrName>style.visibility</p:attrName>
                                        </p:attrNameLst>
                                      </p:cBhvr>
                                      <p:to>
                                        <p:strVal val="visible"/>
                                      </p:to>
                                    </p:set>
                                    <p:anim calcmode="lin" valueType="num">
                                      <p:cBhvr additive="base">
                                        <p:cTn id="17" dur="500" fill="hold"/>
                                        <p:tgtEl>
                                          <p:spTgt spid="1040"/>
                                        </p:tgtEl>
                                        <p:attrNameLst>
                                          <p:attrName>ppt_x</p:attrName>
                                        </p:attrNameLst>
                                      </p:cBhvr>
                                      <p:tavLst>
                                        <p:tav tm="0">
                                          <p:val>
                                            <p:strVal val="#ppt_x"/>
                                          </p:val>
                                        </p:tav>
                                        <p:tav tm="100000">
                                          <p:val>
                                            <p:strVal val="#ppt_x"/>
                                          </p:val>
                                        </p:tav>
                                      </p:tavLst>
                                    </p:anim>
                                    <p:anim calcmode="lin" valueType="num">
                                      <p:cBhvr additive="base">
                                        <p:cTn id="18" dur="500" fill="hold"/>
                                        <p:tgtEl>
                                          <p:spTgt spid="104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45"/>
                                        </p:tgtEl>
                                        <p:attrNameLst>
                                          <p:attrName>style.visibility</p:attrName>
                                        </p:attrNameLst>
                                      </p:cBhvr>
                                      <p:to>
                                        <p:strVal val="visible"/>
                                      </p:to>
                                    </p:set>
                                    <p:anim calcmode="lin" valueType="num">
                                      <p:cBhvr additive="base">
                                        <p:cTn id="27" dur="500" fill="hold"/>
                                        <p:tgtEl>
                                          <p:spTgt spid="1045"/>
                                        </p:tgtEl>
                                        <p:attrNameLst>
                                          <p:attrName>ppt_x</p:attrName>
                                        </p:attrNameLst>
                                      </p:cBhvr>
                                      <p:tavLst>
                                        <p:tav tm="0">
                                          <p:val>
                                            <p:strVal val="#ppt_x"/>
                                          </p:val>
                                        </p:tav>
                                        <p:tav tm="100000">
                                          <p:val>
                                            <p:strVal val="#ppt_x"/>
                                          </p:val>
                                        </p:tav>
                                      </p:tavLst>
                                    </p:anim>
                                    <p:anim calcmode="lin" valueType="num">
                                      <p:cBhvr additive="base">
                                        <p:cTn id="28" dur="500" fill="hold"/>
                                        <p:tgtEl>
                                          <p:spTgt spid="10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050"/>
                                        </p:tgtEl>
                                        <p:attrNameLst>
                                          <p:attrName>style.visibility</p:attrName>
                                        </p:attrNameLst>
                                      </p:cBhvr>
                                      <p:to>
                                        <p:strVal val="visible"/>
                                      </p:to>
                                    </p:set>
                                    <p:anim calcmode="lin" valueType="num">
                                      <p:cBhvr additive="base">
                                        <p:cTn id="49" dur="500" fill="hold"/>
                                        <p:tgtEl>
                                          <p:spTgt spid="1050"/>
                                        </p:tgtEl>
                                        <p:attrNameLst>
                                          <p:attrName>ppt_x</p:attrName>
                                        </p:attrNameLst>
                                      </p:cBhvr>
                                      <p:tavLst>
                                        <p:tav tm="0">
                                          <p:val>
                                            <p:strVal val="#ppt_x"/>
                                          </p:val>
                                        </p:tav>
                                        <p:tav tm="100000">
                                          <p:val>
                                            <p:strVal val="#ppt_x"/>
                                          </p:val>
                                        </p:tav>
                                      </p:tavLst>
                                    </p:anim>
                                    <p:anim calcmode="lin" valueType="num">
                                      <p:cBhvr additive="base">
                                        <p:cTn id="50" dur="500" fill="hold"/>
                                        <p:tgtEl>
                                          <p:spTgt spid="105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47"/>
                                        </p:tgtEl>
                                        <p:attrNameLst>
                                          <p:attrName>style.visibility</p:attrName>
                                        </p:attrNameLst>
                                      </p:cBhvr>
                                      <p:to>
                                        <p:strVal val="visible"/>
                                      </p:to>
                                    </p:set>
                                    <p:anim calcmode="lin" valueType="num">
                                      <p:cBhvr additive="base">
                                        <p:cTn id="53" dur="500" fill="hold"/>
                                        <p:tgtEl>
                                          <p:spTgt spid="1047"/>
                                        </p:tgtEl>
                                        <p:attrNameLst>
                                          <p:attrName>ppt_x</p:attrName>
                                        </p:attrNameLst>
                                      </p:cBhvr>
                                      <p:tavLst>
                                        <p:tav tm="0">
                                          <p:val>
                                            <p:strVal val="#ppt_x"/>
                                          </p:val>
                                        </p:tav>
                                        <p:tav tm="100000">
                                          <p:val>
                                            <p:strVal val="#ppt_x"/>
                                          </p:val>
                                        </p:tav>
                                      </p:tavLst>
                                    </p:anim>
                                    <p:anim calcmode="lin" valueType="num">
                                      <p:cBhvr additive="base">
                                        <p:cTn id="54" dur="500" fill="hold"/>
                                        <p:tgtEl>
                                          <p:spTgt spid="104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1052"/>
                                        </p:tgtEl>
                                        <p:attrNameLst>
                                          <p:attrName>style.visibility</p:attrName>
                                        </p:attrNameLst>
                                      </p:cBhvr>
                                      <p:to>
                                        <p:strVal val="visible"/>
                                      </p:to>
                                    </p:set>
                                    <p:anim calcmode="lin" valueType="num">
                                      <p:cBhvr additive="base">
                                        <p:cTn id="69" dur="500" fill="hold"/>
                                        <p:tgtEl>
                                          <p:spTgt spid="1052"/>
                                        </p:tgtEl>
                                        <p:attrNameLst>
                                          <p:attrName>ppt_x</p:attrName>
                                        </p:attrNameLst>
                                      </p:cBhvr>
                                      <p:tavLst>
                                        <p:tav tm="0">
                                          <p:val>
                                            <p:strVal val="#ppt_x"/>
                                          </p:val>
                                        </p:tav>
                                        <p:tav tm="100000">
                                          <p:val>
                                            <p:strVal val="#ppt_x"/>
                                          </p:val>
                                        </p:tav>
                                      </p:tavLst>
                                    </p:anim>
                                    <p:anim calcmode="lin" valueType="num">
                                      <p:cBhvr additive="base">
                                        <p:cTn id="70" dur="500" fill="hold"/>
                                        <p:tgtEl>
                                          <p:spTgt spid="105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055"/>
                                        </p:tgtEl>
                                        <p:attrNameLst>
                                          <p:attrName>style.visibility</p:attrName>
                                        </p:attrNameLst>
                                      </p:cBhvr>
                                      <p:to>
                                        <p:strVal val="visible"/>
                                      </p:to>
                                    </p:set>
                                    <p:anim calcmode="lin" valueType="num">
                                      <p:cBhvr additive="base">
                                        <p:cTn id="79" dur="500" fill="hold"/>
                                        <p:tgtEl>
                                          <p:spTgt spid="1055"/>
                                        </p:tgtEl>
                                        <p:attrNameLst>
                                          <p:attrName>ppt_x</p:attrName>
                                        </p:attrNameLst>
                                      </p:cBhvr>
                                      <p:tavLst>
                                        <p:tav tm="0">
                                          <p:val>
                                            <p:strVal val="#ppt_x"/>
                                          </p:val>
                                        </p:tav>
                                        <p:tav tm="100000">
                                          <p:val>
                                            <p:strVal val="#ppt_x"/>
                                          </p:val>
                                        </p:tav>
                                      </p:tavLst>
                                    </p:anim>
                                    <p:anim calcmode="lin" valueType="num">
                                      <p:cBhvr additive="base">
                                        <p:cTn id="80" dur="500" fill="hold"/>
                                        <p:tgtEl>
                                          <p:spTgt spid="105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ppt_x"/>
                                          </p:val>
                                        </p:tav>
                                        <p:tav tm="100000">
                                          <p:val>
                                            <p:strVal val="#ppt_x"/>
                                          </p:val>
                                        </p:tav>
                                      </p:tavLst>
                                    </p:anim>
                                    <p:anim calcmode="lin" valueType="num">
                                      <p:cBhvr additive="base">
                                        <p:cTn id="8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ppt_x"/>
                                          </p:val>
                                        </p:tav>
                                        <p:tav tm="100000">
                                          <p:val>
                                            <p:strVal val="#ppt_x"/>
                                          </p:val>
                                        </p:tav>
                                      </p:tavLst>
                                    </p:anim>
                                    <p:anim calcmode="lin" valueType="num">
                                      <p:cBhvr additive="base">
                                        <p:cTn id="90" dur="500" fill="hold"/>
                                        <p:tgtEl>
                                          <p:spTgt spid="29"/>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057"/>
                                        </p:tgtEl>
                                        <p:attrNameLst>
                                          <p:attrName>style.visibility</p:attrName>
                                        </p:attrNameLst>
                                      </p:cBhvr>
                                      <p:to>
                                        <p:strVal val="visible"/>
                                      </p:to>
                                    </p:set>
                                    <p:anim calcmode="lin" valueType="num">
                                      <p:cBhvr additive="base">
                                        <p:cTn id="93" dur="500" fill="hold"/>
                                        <p:tgtEl>
                                          <p:spTgt spid="1057"/>
                                        </p:tgtEl>
                                        <p:attrNameLst>
                                          <p:attrName>ppt_x</p:attrName>
                                        </p:attrNameLst>
                                      </p:cBhvr>
                                      <p:tavLst>
                                        <p:tav tm="0">
                                          <p:val>
                                            <p:strVal val="#ppt_x"/>
                                          </p:val>
                                        </p:tav>
                                        <p:tav tm="100000">
                                          <p:val>
                                            <p:strVal val="#ppt_x"/>
                                          </p:val>
                                        </p:tav>
                                      </p:tavLst>
                                    </p:anim>
                                    <p:anim calcmode="lin" valueType="num">
                                      <p:cBhvr additive="base">
                                        <p:cTn id="94" dur="500" fill="hold"/>
                                        <p:tgtEl>
                                          <p:spTgt spid="1057"/>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nodeType="click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ppt_x"/>
                                          </p:val>
                                        </p:tav>
                                        <p:tav tm="100000">
                                          <p:val>
                                            <p:strVal val="#ppt_x"/>
                                          </p:val>
                                        </p:tav>
                                      </p:tavLst>
                                    </p:anim>
                                    <p:anim calcmode="lin" valueType="num">
                                      <p:cBhvr additive="base">
                                        <p:cTn id="10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nodeType="clickEffect">
                                  <p:stCondLst>
                                    <p:cond delay="0"/>
                                  </p:stCondLst>
                                  <p:childTnLst>
                                    <p:set>
                                      <p:cBhvr>
                                        <p:cTn id="104" dur="1" fill="hold">
                                          <p:stCondLst>
                                            <p:cond delay="0"/>
                                          </p:stCondLst>
                                        </p:cTn>
                                        <p:tgtEl>
                                          <p:spTgt spid="1062"/>
                                        </p:tgtEl>
                                        <p:attrNameLst>
                                          <p:attrName>style.visibility</p:attrName>
                                        </p:attrNameLst>
                                      </p:cBhvr>
                                      <p:to>
                                        <p:strVal val="visible"/>
                                      </p:to>
                                    </p:set>
                                    <p:anim calcmode="lin" valueType="num">
                                      <p:cBhvr additive="base">
                                        <p:cTn id="105" dur="500" fill="hold"/>
                                        <p:tgtEl>
                                          <p:spTgt spid="1062"/>
                                        </p:tgtEl>
                                        <p:attrNameLst>
                                          <p:attrName>ppt_x</p:attrName>
                                        </p:attrNameLst>
                                      </p:cBhvr>
                                      <p:tavLst>
                                        <p:tav tm="0">
                                          <p:val>
                                            <p:strVal val="#ppt_x"/>
                                          </p:val>
                                        </p:tav>
                                        <p:tav tm="100000">
                                          <p:val>
                                            <p:strVal val="#ppt_x"/>
                                          </p:val>
                                        </p:tav>
                                      </p:tavLst>
                                    </p:anim>
                                    <p:anim calcmode="lin" valueType="num">
                                      <p:cBhvr additive="base">
                                        <p:cTn id="106" dur="500" fill="hold"/>
                                        <p:tgtEl>
                                          <p:spTgt spid="1062"/>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additive="base">
                                        <p:cTn id="109" dur="500" fill="hold"/>
                                        <p:tgtEl>
                                          <p:spTgt spid="11"/>
                                        </p:tgtEl>
                                        <p:attrNameLst>
                                          <p:attrName>ppt_x</p:attrName>
                                        </p:attrNameLst>
                                      </p:cBhvr>
                                      <p:tavLst>
                                        <p:tav tm="0">
                                          <p:val>
                                            <p:strVal val="#ppt_x"/>
                                          </p:val>
                                        </p:tav>
                                        <p:tav tm="100000">
                                          <p:val>
                                            <p:strVal val="#ppt_x"/>
                                          </p:val>
                                        </p:tav>
                                      </p:tavLst>
                                    </p:anim>
                                    <p:anim calcmode="lin" valueType="num">
                                      <p:cBhvr additive="base">
                                        <p:cTn id="11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1064"/>
                                        </p:tgtEl>
                                        <p:attrNameLst>
                                          <p:attrName>style.visibility</p:attrName>
                                        </p:attrNameLst>
                                      </p:cBhvr>
                                      <p:to>
                                        <p:strVal val="visible"/>
                                      </p:to>
                                    </p:set>
                                    <p:anim calcmode="lin" valueType="num">
                                      <p:cBhvr additive="base">
                                        <p:cTn id="115" dur="500" fill="hold"/>
                                        <p:tgtEl>
                                          <p:spTgt spid="1064"/>
                                        </p:tgtEl>
                                        <p:attrNameLst>
                                          <p:attrName>ppt_x</p:attrName>
                                        </p:attrNameLst>
                                      </p:cBhvr>
                                      <p:tavLst>
                                        <p:tav tm="0">
                                          <p:val>
                                            <p:strVal val="#ppt_x"/>
                                          </p:val>
                                        </p:tav>
                                        <p:tav tm="100000">
                                          <p:val>
                                            <p:strVal val="#ppt_x"/>
                                          </p:val>
                                        </p:tav>
                                      </p:tavLst>
                                    </p:anim>
                                    <p:anim calcmode="lin" valueType="num">
                                      <p:cBhvr additive="base">
                                        <p:cTn id="116" dur="500" fill="hold"/>
                                        <p:tgtEl>
                                          <p:spTgt spid="106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additive="base">
                                        <p:cTn id="119" dur="500" fill="hold"/>
                                        <p:tgtEl>
                                          <p:spTgt spid="13"/>
                                        </p:tgtEl>
                                        <p:attrNameLst>
                                          <p:attrName>ppt_x</p:attrName>
                                        </p:attrNameLst>
                                      </p:cBhvr>
                                      <p:tavLst>
                                        <p:tav tm="0">
                                          <p:val>
                                            <p:strVal val="#ppt_x"/>
                                          </p:val>
                                        </p:tav>
                                        <p:tav tm="100000">
                                          <p:val>
                                            <p:strVal val="#ppt_x"/>
                                          </p:val>
                                        </p:tav>
                                      </p:tavLst>
                                    </p:anim>
                                    <p:anim calcmode="lin" valueType="num">
                                      <p:cBhvr additive="base">
                                        <p:cTn id="1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nodeType="clickEffect">
                                  <p:stCondLst>
                                    <p:cond delay="0"/>
                                  </p:stCondLst>
                                  <p:childTnLst>
                                    <p:set>
                                      <p:cBhvr>
                                        <p:cTn id="124" dur="1" fill="hold">
                                          <p:stCondLst>
                                            <p:cond delay="0"/>
                                          </p:stCondLst>
                                        </p:cTn>
                                        <p:tgtEl>
                                          <p:spTgt spid="1069"/>
                                        </p:tgtEl>
                                        <p:attrNameLst>
                                          <p:attrName>style.visibility</p:attrName>
                                        </p:attrNameLst>
                                      </p:cBhvr>
                                      <p:to>
                                        <p:strVal val="visible"/>
                                      </p:to>
                                    </p:set>
                                    <p:anim calcmode="lin" valueType="num">
                                      <p:cBhvr additive="base">
                                        <p:cTn id="125" dur="500" fill="hold"/>
                                        <p:tgtEl>
                                          <p:spTgt spid="1069"/>
                                        </p:tgtEl>
                                        <p:attrNameLst>
                                          <p:attrName>ppt_x</p:attrName>
                                        </p:attrNameLst>
                                      </p:cBhvr>
                                      <p:tavLst>
                                        <p:tav tm="0">
                                          <p:val>
                                            <p:strVal val="#ppt_x"/>
                                          </p:val>
                                        </p:tav>
                                        <p:tav tm="100000">
                                          <p:val>
                                            <p:strVal val="#ppt_x"/>
                                          </p:val>
                                        </p:tav>
                                      </p:tavLst>
                                    </p:anim>
                                    <p:anim calcmode="lin" valueType="num">
                                      <p:cBhvr additive="base">
                                        <p:cTn id="126" dur="500" fill="hold"/>
                                        <p:tgtEl>
                                          <p:spTgt spid="1069"/>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1025"/>
                                        </p:tgtEl>
                                        <p:attrNameLst>
                                          <p:attrName>style.visibility</p:attrName>
                                        </p:attrNameLst>
                                      </p:cBhvr>
                                      <p:to>
                                        <p:strVal val="visible"/>
                                      </p:to>
                                    </p:set>
                                    <p:anim calcmode="lin" valueType="num">
                                      <p:cBhvr additive="base">
                                        <p:cTn id="129" dur="500" fill="hold"/>
                                        <p:tgtEl>
                                          <p:spTgt spid="1025"/>
                                        </p:tgtEl>
                                        <p:attrNameLst>
                                          <p:attrName>ppt_x</p:attrName>
                                        </p:attrNameLst>
                                      </p:cBhvr>
                                      <p:tavLst>
                                        <p:tav tm="0">
                                          <p:val>
                                            <p:strVal val="#ppt_x"/>
                                          </p:val>
                                        </p:tav>
                                        <p:tav tm="100000">
                                          <p:val>
                                            <p:strVal val="#ppt_x"/>
                                          </p:val>
                                        </p:tav>
                                      </p:tavLst>
                                    </p:anim>
                                    <p:anim calcmode="lin" valueType="num">
                                      <p:cBhvr additive="base">
                                        <p:cTn id="130"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ntr" presetSubtype="4" fill="hold" nodeType="clickEffect">
                                  <p:stCondLst>
                                    <p:cond delay="0"/>
                                  </p:stCondLst>
                                  <p:childTnLst>
                                    <p:set>
                                      <p:cBhvr>
                                        <p:cTn id="134" dur="1" fill="hold">
                                          <p:stCondLst>
                                            <p:cond delay="0"/>
                                          </p:stCondLst>
                                        </p:cTn>
                                        <p:tgtEl>
                                          <p:spTgt spid="1028"/>
                                        </p:tgtEl>
                                        <p:attrNameLst>
                                          <p:attrName>style.visibility</p:attrName>
                                        </p:attrNameLst>
                                      </p:cBhvr>
                                      <p:to>
                                        <p:strVal val="visible"/>
                                      </p:to>
                                    </p:set>
                                    <p:anim calcmode="lin" valueType="num">
                                      <p:cBhvr additive="base">
                                        <p:cTn id="135" dur="500" fill="hold"/>
                                        <p:tgtEl>
                                          <p:spTgt spid="1028"/>
                                        </p:tgtEl>
                                        <p:attrNameLst>
                                          <p:attrName>ppt_x</p:attrName>
                                        </p:attrNameLst>
                                      </p:cBhvr>
                                      <p:tavLst>
                                        <p:tav tm="0">
                                          <p:val>
                                            <p:strVal val="#ppt_x"/>
                                          </p:val>
                                        </p:tav>
                                        <p:tav tm="100000">
                                          <p:val>
                                            <p:strVal val="#ppt_x"/>
                                          </p:val>
                                        </p:tav>
                                      </p:tavLst>
                                    </p:anim>
                                    <p:anim calcmode="lin" valueType="num">
                                      <p:cBhvr additive="base">
                                        <p:cTn id="13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4" fill="hold" nodeType="clickEffect">
                                  <p:stCondLst>
                                    <p:cond delay="0"/>
                                  </p:stCondLst>
                                  <p:childTnLst>
                                    <p:set>
                                      <p:cBhvr>
                                        <p:cTn id="140" dur="1" fill="hold">
                                          <p:stCondLst>
                                            <p:cond delay="0"/>
                                          </p:stCondLst>
                                        </p:cTn>
                                        <p:tgtEl>
                                          <p:spTgt spid="1075"/>
                                        </p:tgtEl>
                                        <p:attrNameLst>
                                          <p:attrName>style.visibility</p:attrName>
                                        </p:attrNameLst>
                                      </p:cBhvr>
                                      <p:to>
                                        <p:strVal val="visible"/>
                                      </p:to>
                                    </p:set>
                                    <p:anim calcmode="lin" valueType="num">
                                      <p:cBhvr additive="base">
                                        <p:cTn id="141" dur="500" fill="hold"/>
                                        <p:tgtEl>
                                          <p:spTgt spid="1075"/>
                                        </p:tgtEl>
                                        <p:attrNameLst>
                                          <p:attrName>ppt_x</p:attrName>
                                        </p:attrNameLst>
                                      </p:cBhvr>
                                      <p:tavLst>
                                        <p:tav tm="0">
                                          <p:val>
                                            <p:strVal val="#ppt_x"/>
                                          </p:val>
                                        </p:tav>
                                        <p:tav tm="100000">
                                          <p:val>
                                            <p:strVal val="#ppt_x"/>
                                          </p:val>
                                        </p:tav>
                                      </p:tavLst>
                                    </p:anim>
                                    <p:anim calcmode="lin" valueType="num">
                                      <p:cBhvr additive="base">
                                        <p:cTn id="142" dur="500" fill="hold"/>
                                        <p:tgtEl>
                                          <p:spTgt spid="1075"/>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1077"/>
                                        </p:tgtEl>
                                        <p:attrNameLst>
                                          <p:attrName>style.visibility</p:attrName>
                                        </p:attrNameLst>
                                      </p:cBhvr>
                                      <p:to>
                                        <p:strVal val="visible"/>
                                      </p:to>
                                    </p:set>
                                    <p:anim calcmode="lin" valueType="num">
                                      <p:cBhvr additive="base">
                                        <p:cTn id="145" dur="500" fill="hold"/>
                                        <p:tgtEl>
                                          <p:spTgt spid="1077"/>
                                        </p:tgtEl>
                                        <p:attrNameLst>
                                          <p:attrName>ppt_x</p:attrName>
                                        </p:attrNameLst>
                                      </p:cBhvr>
                                      <p:tavLst>
                                        <p:tav tm="0">
                                          <p:val>
                                            <p:strVal val="#ppt_x"/>
                                          </p:val>
                                        </p:tav>
                                        <p:tav tm="100000">
                                          <p:val>
                                            <p:strVal val="#ppt_x"/>
                                          </p:val>
                                        </p:tav>
                                      </p:tavLst>
                                    </p:anim>
                                    <p:anim calcmode="lin" valueType="num">
                                      <p:cBhvr additive="base">
                                        <p:cTn id="146" dur="500" fill="hold"/>
                                        <p:tgtEl>
                                          <p:spTgt spid="1077"/>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1029"/>
                                        </p:tgtEl>
                                        <p:attrNameLst>
                                          <p:attrName>style.visibility</p:attrName>
                                        </p:attrNameLst>
                                      </p:cBhvr>
                                      <p:to>
                                        <p:strVal val="visible"/>
                                      </p:to>
                                    </p:set>
                                    <p:anim calcmode="lin" valueType="num">
                                      <p:cBhvr additive="base">
                                        <p:cTn id="149" dur="500" fill="hold"/>
                                        <p:tgtEl>
                                          <p:spTgt spid="1029"/>
                                        </p:tgtEl>
                                        <p:attrNameLst>
                                          <p:attrName>ppt_x</p:attrName>
                                        </p:attrNameLst>
                                      </p:cBhvr>
                                      <p:tavLst>
                                        <p:tav tm="0">
                                          <p:val>
                                            <p:strVal val="#ppt_x"/>
                                          </p:val>
                                        </p:tav>
                                        <p:tav tm="100000">
                                          <p:val>
                                            <p:strVal val="#ppt_x"/>
                                          </p:val>
                                        </p:tav>
                                      </p:tavLst>
                                    </p:anim>
                                    <p:anim calcmode="lin" valueType="num">
                                      <p:cBhvr additive="base">
                                        <p:cTn id="15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 presetClass="entr" presetSubtype="4" fill="hold" nodeType="clickEffect">
                                  <p:stCondLst>
                                    <p:cond delay="0"/>
                                  </p:stCondLst>
                                  <p:childTnLst>
                                    <p:set>
                                      <p:cBhvr>
                                        <p:cTn id="154" dur="1" fill="hold">
                                          <p:stCondLst>
                                            <p:cond delay="0"/>
                                          </p:stCondLst>
                                        </p:cTn>
                                        <p:tgtEl>
                                          <p:spTgt spid="1031"/>
                                        </p:tgtEl>
                                        <p:attrNameLst>
                                          <p:attrName>style.visibility</p:attrName>
                                        </p:attrNameLst>
                                      </p:cBhvr>
                                      <p:to>
                                        <p:strVal val="visible"/>
                                      </p:to>
                                    </p:set>
                                    <p:anim calcmode="lin" valueType="num">
                                      <p:cBhvr additive="base">
                                        <p:cTn id="155" dur="500" fill="hold"/>
                                        <p:tgtEl>
                                          <p:spTgt spid="1031"/>
                                        </p:tgtEl>
                                        <p:attrNameLst>
                                          <p:attrName>ppt_x</p:attrName>
                                        </p:attrNameLst>
                                      </p:cBhvr>
                                      <p:tavLst>
                                        <p:tav tm="0">
                                          <p:val>
                                            <p:strVal val="#ppt_x"/>
                                          </p:val>
                                        </p:tav>
                                        <p:tav tm="100000">
                                          <p:val>
                                            <p:strVal val="#ppt_x"/>
                                          </p:val>
                                        </p:tav>
                                      </p:tavLst>
                                    </p:anim>
                                    <p:anim calcmode="lin" valueType="num">
                                      <p:cBhvr additive="base">
                                        <p:cTn id="156"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ntr" presetSubtype="4" fill="hold" nodeType="clickEffect">
                                  <p:stCondLst>
                                    <p:cond delay="0"/>
                                  </p:stCondLst>
                                  <p:childTnLst>
                                    <p:set>
                                      <p:cBhvr>
                                        <p:cTn id="160" dur="1" fill="hold">
                                          <p:stCondLst>
                                            <p:cond delay="0"/>
                                          </p:stCondLst>
                                        </p:cTn>
                                        <p:tgtEl>
                                          <p:spTgt spid="1079"/>
                                        </p:tgtEl>
                                        <p:attrNameLst>
                                          <p:attrName>style.visibility</p:attrName>
                                        </p:attrNameLst>
                                      </p:cBhvr>
                                      <p:to>
                                        <p:strVal val="visible"/>
                                      </p:to>
                                    </p:set>
                                    <p:anim calcmode="lin" valueType="num">
                                      <p:cBhvr additive="base">
                                        <p:cTn id="161" dur="500" fill="hold"/>
                                        <p:tgtEl>
                                          <p:spTgt spid="1079"/>
                                        </p:tgtEl>
                                        <p:attrNameLst>
                                          <p:attrName>ppt_x</p:attrName>
                                        </p:attrNameLst>
                                      </p:cBhvr>
                                      <p:tavLst>
                                        <p:tav tm="0">
                                          <p:val>
                                            <p:strVal val="#ppt_x"/>
                                          </p:val>
                                        </p:tav>
                                        <p:tav tm="100000">
                                          <p:val>
                                            <p:strVal val="#ppt_x"/>
                                          </p:val>
                                        </p:tav>
                                      </p:tavLst>
                                    </p:anim>
                                    <p:anim calcmode="lin" valueType="num">
                                      <p:cBhvr additive="base">
                                        <p:cTn id="162" dur="500" fill="hold"/>
                                        <p:tgtEl>
                                          <p:spTgt spid="1079"/>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1032"/>
                                        </p:tgtEl>
                                        <p:attrNameLst>
                                          <p:attrName>style.visibility</p:attrName>
                                        </p:attrNameLst>
                                      </p:cBhvr>
                                      <p:to>
                                        <p:strVal val="visible"/>
                                      </p:to>
                                    </p:set>
                                    <p:anim calcmode="lin" valueType="num">
                                      <p:cBhvr additive="base">
                                        <p:cTn id="165" dur="500" fill="hold"/>
                                        <p:tgtEl>
                                          <p:spTgt spid="1032"/>
                                        </p:tgtEl>
                                        <p:attrNameLst>
                                          <p:attrName>ppt_x</p:attrName>
                                        </p:attrNameLst>
                                      </p:cBhvr>
                                      <p:tavLst>
                                        <p:tav tm="0">
                                          <p:val>
                                            <p:strVal val="#ppt_x"/>
                                          </p:val>
                                        </p:tav>
                                        <p:tav tm="100000">
                                          <p:val>
                                            <p:strVal val="#ppt_x"/>
                                          </p:val>
                                        </p:tav>
                                      </p:tavLst>
                                    </p:anim>
                                    <p:anim calcmode="lin" valueType="num">
                                      <p:cBhvr additive="base">
                                        <p:cTn id="166"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 presetClass="entr" presetSubtype="4" fill="hold" nodeType="clickEffect">
                                  <p:stCondLst>
                                    <p:cond delay="0"/>
                                  </p:stCondLst>
                                  <p:childTnLst>
                                    <p:set>
                                      <p:cBhvr>
                                        <p:cTn id="170" dur="1" fill="hold">
                                          <p:stCondLst>
                                            <p:cond delay="0"/>
                                          </p:stCondLst>
                                        </p:cTn>
                                        <p:tgtEl>
                                          <p:spTgt spid="1034"/>
                                        </p:tgtEl>
                                        <p:attrNameLst>
                                          <p:attrName>style.visibility</p:attrName>
                                        </p:attrNameLst>
                                      </p:cBhvr>
                                      <p:to>
                                        <p:strVal val="visible"/>
                                      </p:to>
                                    </p:set>
                                    <p:anim calcmode="lin" valueType="num">
                                      <p:cBhvr additive="base">
                                        <p:cTn id="171" dur="500" fill="hold"/>
                                        <p:tgtEl>
                                          <p:spTgt spid="1034"/>
                                        </p:tgtEl>
                                        <p:attrNameLst>
                                          <p:attrName>ppt_x</p:attrName>
                                        </p:attrNameLst>
                                      </p:cBhvr>
                                      <p:tavLst>
                                        <p:tav tm="0">
                                          <p:val>
                                            <p:strVal val="#ppt_x"/>
                                          </p:val>
                                        </p:tav>
                                        <p:tav tm="100000">
                                          <p:val>
                                            <p:strVal val="#ppt_x"/>
                                          </p:val>
                                        </p:tav>
                                      </p:tavLst>
                                    </p:anim>
                                    <p:anim calcmode="lin" valueType="num">
                                      <p:cBhvr additive="base">
                                        <p:cTn id="172"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1080"/>
                                        </p:tgtEl>
                                        <p:attrNameLst>
                                          <p:attrName>style.visibility</p:attrName>
                                        </p:attrNameLst>
                                      </p:cBhvr>
                                      <p:to>
                                        <p:strVal val="visible"/>
                                      </p:to>
                                    </p:set>
                                    <p:anim calcmode="lin" valueType="num">
                                      <p:cBhvr additive="base">
                                        <p:cTn id="177" dur="500" fill="hold"/>
                                        <p:tgtEl>
                                          <p:spTgt spid="1080"/>
                                        </p:tgtEl>
                                        <p:attrNameLst>
                                          <p:attrName>ppt_x</p:attrName>
                                        </p:attrNameLst>
                                      </p:cBhvr>
                                      <p:tavLst>
                                        <p:tav tm="0">
                                          <p:val>
                                            <p:strVal val="#ppt_x"/>
                                          </p:val>
                                        </p:tav>
                                        <p:tav tm="100000">
                                          <p:val>
                                            <p:strVal val="#ppt_x"/>
                                          </p:val>
                                        </p:tav>
                                      </p:tavLst>
                                    </p:anim>
                                    <p:anim calcmode="lin" valueType="num">
                                      <p:cBhvr additive="base">
                                        <p:cTn id="178" dur="500" fill="hold"/>
                                        <p:tgtEl>
                                          <p:spTgt spid="1080"/>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1081"/>
                                        </p:tgtEl>
                                        <p:attrNameLst>
                                          <p:attrName>style.visibility</p:attrName>
                                        </p:attrNameLst>
                                      </p:cBhvr>
                                      <p:to>
                                        <p:strVal val="visible"/>
                                      </p:to>
                                    </p:set>
                                    <p:anim calcmode="lin" valueType="num">
                                      <p:cBhvr additive="base">
                                        <p:cTn id="181" dur="500" fill="hold"/>
                                        <p:tgtEl>
                                          <p:spTgt spid="1081"/>
                                        </p:tgtEl>
                                        <p:attrNameLst>
                                          <p:attrName>ppt_x</p:attrName>
                                        </p:attrNameLst>
                                      </p:cBhvr>
                                      <p:tavLst>
                                        <p:tav tm="0">
                                          <p:val>
                                            <p:strVal val="#ppt_x"/>
                                          </p:val>
                                        </p:tav>
                                        <p:tav tm="100000">
                                          <p:val>
                                            <p:strVal val="#ppt_x"/>
                                          </p:val>
                                        </p:tav>
                                      </p:tavLst>
                                    </p:anim>
                                    <p:anim calcmode="lin" valueType="num">
                                      <p:cBhvr additive="base">
                                        <p:cTn id="182" dur="500" fill="hold"/>
                                        <p:tgtEl>
                                          <p:spTgt spid="1081"/>
                                        </p:tgtEl>
                                        <p:attrNameLst>
                                          <p:attrName>ppt_y</p:attrName>
                                        </p:attrNameLst>
                                      </p:cBhvr>
                                      <p:tavLst>
                                        <p:tav tm="0">
                                          <p:val>
                                            <p:strVal val="1+#ppt_h/2"/>
                                          </p:val>
                                        </p:tav>
                                        <p:tav tm="100000">
                                          <p:val>
                                            <p:strVal val="#ppt_y"/>
                                          </p:val>
                                        </p:tav>
                                      </p:tavLst>
                                    </p:anim>
                                  </p:childTnLst>
                                </p:cTn>
                              </p:par>
                            </p:childTnLst>
                          </p:cTn>
                        </p:par>
                      </p:childTnLst>
                    </p:cTn>
                  </p:par>
                  <p:par>
                    <p:cTn id="183" fill="hold" nodeType="clickPar">
                      <p:stCondLst>
                        <p:cond delay="indefinite"/>
                      </p:stCondLst>
                      <p:childTnLst>
                        <p:par>
                          <p:cTn id="184" fill="hold" nodeType="withGroup">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1087"/>
                                        </p:tgtEl>
                                        <p:attrNameLst>
                                          <p:attrName>style.visibility</p:attrName>
                                        </p:attrNameLst>
                                      </p:cBhvr>
                                      <p:to>
                                        <p:strVal val="visible"/>
                                      </p:to>
                                    </p:set>
                                    <p:anim calcmode="lin" valueType="num">
                                      <p:cBhvr additive="base">
                                        <p:cTn id="187" dur="500" fill="hold"/>
                                        <p:tgtEl>
                                          <p:spTgt spid="1087"/>
                                        </p:tgtEl>
                                        <p:attrNameLst>
                                          <p:attrName>ppt_x</p:attrName>
                                        </p:attrNameLst>
                                      </p:cBhvr>
                                      <p:tavLst>
                                        <p:tav tm="0">
                                          <p:val>
                                            <p:strVal val="#ppt_x"/>
                                          </p:val>
                                        </p:tav>
                                        <p:tav tm="100000">
                                          <p:val>
                                            <p:strVal val="#ppt_x"/>
                                          </p:val>
                                        </p:tav>
                                      </p:tavLst>
                                    </p:anim>
                                    <p:anim calcmode="lin" valueType="num">
                                      <p:cBhvr additive="base">
                                        <p:cTn id="188" dur="500" fill="hold"/>
                                        <p:tgtEl>
                                          <p:spTgt spid="1087"/>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96"/>
                                        </p:tgtEl>
                                        <p:attrNameLst>
                                          <p:attrName>style.visibility</p:attrName>
                                        </p:attrNameLst>
                                      </p:cBhvr>
                                      <p:to>
                                        <p:strVal val="visible"/>
                                      </p:to>
                                    </p:set>
                                    <p:anim calcmode="lin" valueType="num">
                                      <p:cBhvr additive="base">
                                        <p:cTn id="191" dur="500" fill="hold"/>
                                        <p:tgtEl>
                                          <p:spTgt spid="96"/>
                                        </p:tgtEl>
                                        <p:attrNameLst>
                                          <p:attrName>ppt_x</p:attrName>
                                        </p:attrNameLst>
                                      </p:cBhvr>
                                      <p:tavLst>
                                        <p:tav tm="0">
                                          <p:val>
                                            <p:strVal val="#ppt_x"/>
                                          </p:val>
                                        </p:tav>
                                        <p:tav tm="100000">
                                          <p:val>
                                            <p:strVal val="#ppt_x"/>
                                          </p:val>
                                        </p:tav>
                                      </p:tavLst>
                                    </p:anim>
                                    <p:anim calcmode="lin" valueType="num">
                                      <p:cBhvr additive="base">
                                        <p:cTn id="192"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193" fill="hold" nodeType="clickPar">
                      <p:stCondLst>
                        <p:cond delay="indefinite"/>
                      </p:stCondLst>
                      <p:childTnLst>
                        <p:par>
                          <p:cTn id="194" fill="hold" nodeType="withGroup">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97"/>
                                        </p:tgtEl>
                                        <p:attrNameLst>
                                          <p:attrName>style.visibility</p:attrName>
                                        </p:attrNameLst>
                                      </p:cBhvr>
                                      <p:to>
                                        <p:strVal val="visible"/>
                                      </p:to>
                                    </p:set>
                                    <p:anim calcmode="lin" valueType="num">
                                      <p:cBhvr additive="base">
                                        <p:cTn id="197" dur="500" fill="hold"/>
                                        <p:tgtEl>
                                          <p:spTgt spid="97"/>
                                        </p:tgtEl>
                                        <p:attrNameLst>
                                          <p:attrName>ppt_x</p:attrName>
                                        </p:attrNameLst>
                                      </p:cBhvr>
                                      <p:tavLst>
                                        <p:tav tm="0">
                                          <p:val>
                                            <p:strVal val="#ppt_x"/>
                                          </p:val>
                                        </p:tav>
                                        <p:tav tm="100000">
                                          <p:val>
                                            <p:strVal val="#ppt_x"/>
                                          </p:val>
                                        </p:tav>
                                      </p:tavLst>
                                    </p:anim>
                                    <p:anim calcmode="lin" valueType="num">
                                      <p:cBhvr additive="base">
                                        <p:cTn id="198" dur="500" fill="hold"/>
                                        <p:tgtEl>
                                          <p:spTgt spid="97"/>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98"/>
                                        </p:tgtEl>
                                        <p:attrNameLst>
                                          <p:attrName>style.visibility</p:attrName>
                                        </p:attrNameLst>
                                      </p:cBhvr>
                                      <p:to>
                                        <p:strVal val="visible"/>
                                      </p:to>
                                    </p:set>
                                    <p:anim calcmode="lin" valueType="num">
                                      <p:cBhvr additive="base">
                                        <p:cTn id="201" dur="500" fill="hold"/>
                                        <p:tgtEl>
                                          <p:spTgt spid="98"/>
                                        </p:tgtEl>
                                        <p:attrNameLst>
                                          <p:attrName>ppt_x</p:attrName>
                                        </p:attrNameLst>
                                      </p:cBhvr>
                                      <p:tavLst>
                                        <p:tav tm="0">
                                          <p:val>
                                            <p:strVal val="#ppt_x"/>
                                          </p:val>
                                        </p:tav>
                                        <p:tav tm="100000">
                                          <p:val>
                                            <p:strVal val="#ppt_x"/>
                                          </p:val>
                                        </p:tav>
                                      </p:tavLst>
                                    </p:anim>
                                    <p:anim calcmode="lin" valueType="num">
                                      <p:cBhvr additive="base">
                                        <p:cTn id="202"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P spid="17" grpId="0" animBg="1"/>
      <p:bldP spid="25" grpId="0" animBg="1"/>
      <p:bldP spid="29" grpId="0" animBg="1"/>
      <p:bldP spid="1025" grpId="0" animBg="1"/>
      <p:bldP spid="1029" grpId="0" animBg="1"/>
      <p:bldP spid="1032" grpId="0" animBg="1"/>
      <p:bldP spid="1080" grpId="0" animBg="1"/>
      <p:bldP spid="1081" grpId="0" animBg="1"/>
      <p:bldP spid="1087" grpId="0" animBg="1"/>
      <p:bldP spid="96" grpId="0" animBg="1"/>
      <p:bldP spid="97" grpId="0" animBg="1"/>
      <p:bldP spid="9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2" y="186267"/>
            <a:ext cx="5978095" cy="778933"/>
          </a:xfrm>
        </p:spPr>
        <p:txBody>
          <a:bodyPr>
            <a:normAutofit fontScale="90000"/>
          </a:bodyPr>
          <a:lstStyle/>
          <a:p>
            <a:pPr algn="ctr"/>
            <a:r>
              <a:rPr lang="sv-SE" dirty="0" smtClean="0"/>
              <a:t>Multiorgansvikt.</a:t>
            </a:r>
            <a:br>
              <a:rPr lang="sv-SE" dirty="0" smtClean="0"/>
            </a:br>
            <a:endParaRPr lang="sv-SE" dirty="0"/>
          </a:p>
        </p:txBody>
      </p:sp>
      <p:sp>
        <p:nvSpPr>
          <p:cNvPr id="3" name="Platshållare för innehåll 2"/>
          <p:cNvSpPr>
            <a:spLocks noGrp="1"/>
          </p:cNvSpPr>
          <p:nvPr>
            <p:ph sz="half" idx="1"/>
          </p:nvPr>
        </p:nvSpPr>
        <p:spPr>
          <a:xfrm>
            <a:off x="1574800" y="787401"/>
            <a:ext cx="5996018" cy="3560762"/>
          </a:xfrm>
        </p:spPr>
        <p:txBody>
          <a:bodyPr/>
          <a:lstStyle/>
          <a:p>
            <a:pPr marL="0" indent="0">
              <a:buNone/>
            </a:pPr>
            <a:r>
              <a:rPr lang="sv-SE" i="1" dirty="0">
                <a:solidFill>
                  <a:srgbClr val="FF0000"/>
                </a:solidFill>
                <a:effectLst>
                  <a:outerShdw blurRad="38100" dist="38100" dir="2700000" algn="tl">
                    <a:srgbClr val="000000">
                      <a:alpha val="43137"/>
                    </a:srgbClr>
                  </a:outerShdw>
                </a:effectLst>
              </a:rPr>
              <a:t>Svikt/störning i minst två eller fler organ</a:t>
            </a:r>
          </a:p>
          <a:p>
            <a:r>
              <a:rPr lang="sv-SE" dirty="0"/>
              <a:t>Uppkommit sekundärt till underliggande sjukdom/diagnos/tillstånd. </a:t>
            </a:r>
          </a:p>
          <a:p>
            <a:pPr marL="0" indent="0">
              <a:buNone/>
            </a:pPr>
            <a:r>
              <a:rPr lang="sv-SE" dirty="0"/>
              <a:t>Ex: </a:t>
            </a:r>
          </a:p>
          <a:p>
            <a:pPr marL="0" indent="0">
              <a:buNone/>
            </a:pPr>
            <a:r>
              <a:rPr lang="sv-SE" dirty="0"/>
              <a:t>Endotelskada</a:t>
            </a:r>
          </a:p>
          <a:p>
            <a:pPr marL="0" indent="0">
              <a:buNone/>
            </a:pPr>
            <a:r>
              <a:rPr lang="sv-SE" dirty="0" smtClean="0"/>
              <a:t>Koagulationsaktivering (DIC)</a:t>
            </a:r>
            <a:endParaRPr lang="sv-SE" dirty="0"/>
          </a:p>
          <a:p>
            <a:pPr marL="0" indent="0">
              <a:buNone/>
            </a:pPr>
            <a:r>
              <a:rPr lang="sv-SE" dirty="0"/>
              <a:t>Aktivering av inflammatoriska systemet</a:t>
            </a:r>
          </a:p>
          <a:p>
            <a:pPr marL="0" indent="0">
              <a:buNone/>
            </a:pPr>
            <a:r>
              <a:rPr lang="sv-SE" dirty="0" err="1"/>
              <a:t>Ischemi</a:t>
            </a:r>
            <a:r>
              <a:rPr lang="sv-SE" dirty="0"/>
              <a:t>, </a:t>
            </a:r>
            <a:r>
              <a:rPr lang="sv-SE" dirty="0" err="1"/>
              <a:t>reperfusionsskada</a:t>
            </a:r>
            <a:r>
              <a:rPr lang="sv-SE" dirty="0"/>
              <a:t>, långvarig hypoxi.</a:t>
            </a:r>
          </a:p>
          <a:p>
            <a:pPr marL="0" indent="0">
              <a:buNone/>
            </a:pPr>
            <a:r>
              <a:rPr lang="sv-SE" dirty="0"/>
              <a:t>Behandla underliggande orsak!</a:t>
            </a:r>
          </a:p>
        </p:txBody>
      </p:sp>
    </p:spTree>
    <p:extLst>
      <p:ext uri="{BB962C8B-B14F-4D97-AF65-F5344CB8AC3E}">
        <p14:creationId xmlns:p14="http://schemas.microsoft.com/office/powerpoint/2010/main" val="2827273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MODS ; multi organ </a:t>
            </a:r>
            <a:r>
              <a:rPr lang="sv-SE" dirty="0" err="1" smtClean="0"/>
              <a:t>dysfunction</a:t>
            </a:r>
            <a:r>
              <a:rPr lang="sv-SE" dirty="0" smtClean="0"/>
              <a:t> </a:t>
            </a:r>
            <a:r>
              <a:rPr lang="sv-SE" dirty="0" err="1" smtClean="0"/>
              <a:t>syndrome</a:t>
            </a:r>
            <a:endParaRPr lang="sv-SE" dirty="0"/>
          </a:p>
        </p:txBody>
      </p:sp>
      <p:sp>
        <p:nvSpPr>
          <p:cNvPr id="3" name="Platshållare för innehåll 2"/>
          <p:cNvSpPr>
            <a:spLocks noGrp="1"/>
          </p:cNvSpPr>
          <p:nvPr>
            <p:ph sz="half" idx="1"/>
          </p:nvPr>
        </p:nvSpPr>
        <p:spPr/>
        <p:txBody>
          <a:bodyPr/>
          <a:lstStyle/>
          <a:p>
            <a:r>
              <a:rPr lang="sv-SE" sz="1200" dirty="0"/>
              <a:t>Lunga: ARDS</a:t>
            </a:r>
          </a:p>
          <a:p>
            <a:r>
              <a:rPr lang="sv-SE" sz="1200" dirty="0"/>
              <a:t>Hjärta/kärl: </a:t>
            </a:r>
            <a:r>
              <a:rPr lang="sv-SE" sz="1200" dirty="0" err="1"/>
              <a:t>Cirk</a:t>
            </a:r>
            <a:r>
              <a:rPr lang="sv-SE" sz="1200" dirty="0"/>
              <a:t>. Svikt, </a:t>
            </a:r>
            <a:r>
              <a:rPr lang="sv-SE" sz="1200" dirty="0" err="1"/>
              <a:t>myokarddepression</a:t>
            </a:r>
            <a:r>
              <a:rPr lang="sv-SE" sz="1200" dirty="0"/>
              <a:t>, </a:t>
            </a:r>
            <a:r>
              <a:rPr lang="sv-SE" sz="1200" dirty="0" err="1"/>
              <a:t>vasoplegi</a:t>
            </a:r>
            <a:endParaRPr lang="sv-SE" sz="1200" dirty="0"/>
          </a:p>
          <a:p>
            <a:r>
              <a:rPr lang="sv-SE" sz="1200" dirty="0"/>
              <a:t>Njure: akut njursvikt</a:t>
            </a:r>
          </a:p>
          <a:p>
            <a:r>
              <a:rPr lang="sv-SE" sz="1200" dirty="0"/>
              <a:t>CNS: </a:t>
            </a:r>
            <a:r>
              <a:rPr lang="sv-SE" sz="1200" dirty="0" err="1"/>
              <a:t>Encefalopati</a:t>
            </a:r>
            <a:endParaRPr lang="sv-SE" sz="1200" dirty="0"/>
          </a:p>
          <a:p>
            <a:r>
              <a:rPr lang="sv-SE" sz="1200" dirty="0"/>
              <a:t>Lever: </a:t>
            </a:r>
            <a:r>
              <a:rPr lang="sv-SE" sz="1200" dirty="0" err="1"/>
              <a:t>Kolestas</a:t>
            </a:r>
            <a:r>
              <a:rPr lang="sv-SE" sz="1200" dirty="0"/>
              <a:t>, </a:t>
            </a:r>
            <a:r>
              <a:rPr lang="sv-SE" sz="1200" dirty="0" err="1"/>
              <a:t>ikterus</a:t>
            </a:r>
            <a:r>
              <a:rPr lang="sv-SE" sz="1200" dirty="0"/>
              <a:t>, stegrade </a:t>
            </a:r>
            <a:r>
              <a:rPr lang="sv-SE" sz="1200" dirty="0" err="1"/>
              <a:t>leverlab</a:t>
            </a:r>
            <a:endParaRPr lang="sv-SE" sz="1200" dirty="0"/>
          </a:p>
          <a:p>
            <a:r>
              <a:rPr lang="sv-SE" sz="1200" dirty="0"/>
              <a:t>GI-kanal: Paralys, intolerans för nutrition</a:t>
            </a:r>
          </a:p>
          <a:p>
            <a:r>
              <a:rPr lang="sv-SE" sz="1200" dirty="0"/>
              <a:t>Koagulation: DIC, </a:t>
            </a:r>
            <a:r>
              <a:rPr lang="sv-SE" sz="1200" dirty="0" err="1"/>
              <a:t>trombocytopeni</a:t>
            </a:r>
            <a:r>
              <a:rPr lang="sv-SE" sz="1200" dirty="0"/>
              <a:t>, anemi</a:t>
            </a:r>
          </a:p>
          <a:p>
            <a:r>
              <a:rPr lang="sv-SE" sz="1200" dirty="0"/>
              <a:t>Binjure: Relativ binjuresvikt</a:t>
            </a:r>
          </a:p>
          <a:p>
            <a:r>
              <a:rPr lang="sv-SE" sz="1200" dirty="0"/>
              <a:t>Rörelseapparaten: CIP/CIM, </a:t>
            </a:r>
            <a:r>
              <a:rPr lang="sv-SE" sz="1200" dirty="0" err="1"/>
              <a:t>Rhabdomyolys</a:t>
            </a:r>
            <a:endParaRPr lang="sv-SE" sz="1200" dirty="0"/>
          </a:p>
          <a:p>
            <a:endParaRPr lang="sv-SE" dirty="0"/>
          </a:p>
        </p:txBody>
      </p:sp>
    </p:spTree>
    <p:extLst>
      <p:ext uri="{BB962C8B-B14F-4D97-AF65-F5344CB8AC3E}">
        <p14:creationId xmlns:p14="http://schemas.microsoft.com/office/powerpoint/2010/main" val="3056198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ctr"/>
            <a:r>
              <a:rPr lang="sv-SE" sz="3200" dirty="0" smtClean="0">
                <a:solidFill>
                  <a:srgbClr val="FF0000"/>
                </a:solidFill>
                <a:effectLst>
                  <a:outerShdw blurRad="38100" dist="38100" dir="2700000" algn="tl">
                    <a:srgbClr val="000000">
                      <a:alpha val="43137"/>
                    </a:srgbClr>
                  </a:outerShdw>
                </a:effectLst>
              </a:rPr>
              <a:t>Bedömning och diagnostik</a:t>
            </a:r>
            <a:endParaRPr lang="sv-SE" sz="3200" dirty="0">
              <a:solidFill>
                <a:srgbClr val="FF0000"/>
              </a:solidFill>
              <a:effectLst>
                <a:outerShdw blurRad="38100" dist="38100" dir="2700000" algn="tl">
                  <a:srgbClr val="000000">
                    <a:alpha val="43137"/>
                  </a:srgbClr>
                </a:outerShdw>
              </a:effectLst>
            </a:endParaRPr>
          </a:p>
        </p:txBody>
      </p:sp>
      <p:pic>
        <p:nvPicPr>
          <p:cNvPr id="4" name="Picture 4"/>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19667" y="1664231"/>
            <a:ext cx="3081866"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979" y="1685396"/>
            <a:ext cx="1631421" cy="1228290"/>
          </a:xfrm>
          <a:prstGeom prst="rect">
            <a:avLst/>
          </a:prstGeom>
        </p:spPr>
      </p:pic>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979" y="3184618"/>
            <a:ext cx="4048125" cy="1091047"/>
          </a:xfrm>
          <a:prstGeom prst="rect">
            <a:avLst/>
          </a:prstGeom>
        </p:spPr>
      </p:pic>
    </p:spTree>
    <p:extLst>
      <p:ext uri="{BB962C8B-B14F-4D97-AF65-F5344CB8AC3E}">
        <p14:creationId xmlns:p14="http://schemas.microsoft.com/office/powerpoint/2010/main" val="3690298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2" y="384370"/>
            <a:ext cx="5978095" cy="373398"/>
          </a:xfrm>
        </p:spPr>
        <p:txBody>
          <a:bodyPr>
            <a:normAutofit fontScale="90000"/>
          </a:bodyPr>
          <a:lstStyle/>
          <a:p>
            <a:pPr algn="ctr"/>
            <a:r>
              <a:rPr lang="sv-SE" dirty="0" smtClean="0"/>
              <a:t>Vad ska odlas? </a:t>
            </a:r>
            <a:endParaRPr lang="sv-SE" dirty="0"/>
          </a:p>
        </p:txBody>
      </p:sp>
      <p:sp>
        <p:nvSpPr>
          <p:cNvPr id="3" name="Platshållare för innehåll 2"/>
          <p:cNvSpPr>
            <a:spLocks noGrp="1"/>
          </p:cNvSpPr>
          <p:nvPr>
            <p:ph sz="half" idx="1"/>
          </p:nvPr>
        </p:nvSpPr>
        <p:spPr>
          <a:xfrm>
            <a:off x="1388533" y="757767"/>
            <a:ext cx="6216152" cy="3848099"/>
          </a:xfrm>
        </p:spPr>
        <p:txBody>
          <a:bodyPr>
            <a:normAutofit fontScale="92500" lnSpcReduction="10000"/>
          </a:bodyPr>
          <a:lstStyle/>
          <a:p>
            <a:r>
              <a:rPr lang="sv-SE" dirty="0" smtClean="0"/>
              <a:t>Odla från blod (</a:t>
            </a:r>
            <a:r>
              <a:rPr lang="sv-SE" dirty="0" err="1" smtClean="0"/>
              <a:t>aerob+anaerob</a:t>
            </a:r>
            <a:r>
              <a:rPr lang="sv-SE" dirty="0" smtClean="0"/>
              <a:t>) x 2 före första antibiotikados. </a:t>
            </a:r>
            <a:r>
              <a:rPr lang="sv-SE" sz="1200" b="1" i="1" dirty="0" smtClean="0"/>
              <a:t>Sammanlagt 40 ml för vuxna och optimal </a:t>
            </a:r>
            <a:r>
              <a:rPr lang="sv-SE" sz="1200" b="1" i="1" dirty="0" err="1" smtClean="0"/>
              <a:t>sensisitivet</a:t>
            </a:r>
            <a:r>
              <a:rPr lang="sv-SE" sz="1200" b="1" i="1" dirty="0" smtClean="0"/>
              <a:t>. </a:t>
            </a:r>
          </a:p>
          <a:p>
            <a:r>
              <a:rPr lang="sv-SE" dirty="0" smtClean="0"/>
              <a:t>Urin + urinsticka, får ej fördröja insättande av antibiotika </a:t>
            </a:r>
            <a:r>
              <a:rPr lang="sv-SE" sz="1200" dirty="0" smtClean="0"/>
              <a:t>( t.ex. om </a:t>
            </a:r>
            <a:r>
              <a:rPr lang="sv-SE" sz="1200" dirty="0" err="1" smtClean="0"/>
              <a:t>pat</a:t>
            </a:r>
            <a:r>
              <a:rPr lang="sv-SE" sz="1200" dirty="0" smtClean="0"/>
              <a:t> har en tom urinblåsa…)</a:t>
            </a:r>
          </a:p>
          <a:p>
            <a:r>
              <a:rPr lang="sv-SE" dirty="0" smtClean="0"/>
              <a:t>Misstänkt fokus; luftvägar, </a:t>
            </a:r>
            <a:r>
              <a:rPr lang="sv-SE" dirty="0" err="1" smtClean="0"/>
              <a:t>nasofarynx,sår</a:t>
            </a:r>
            <a:r>
              <a:rPr lang="sv-SE" dirty="0" smtClean="0"/>
              <a:t>, </a:t>
            </a:r>
            <a:r>
              <a:rPr lang="sv-SE" dirty="0" err="1" smtClean="0"/>
              <a:t>abcess</a:t>
            </a:r>
            <a:r>
              <a:rPr lang="sv-SE" dirty="0" smtClean="0"/>
              <a:t>, </a:t>
            </a:r>
            <a:r>
              <a:rPr lang="sv-SE" dirty="0" err="1" smtClean="0"/>
              <a:t>likvor</a:t>
            </a:r>
            <a:r>
              <a:rPr lang="sv-SE" dirty="0" smtClean="0"/>
              <a:t>, ledvätska, </a:t>
            </a:r>
            <a:r>
              <a:rPr lang="sv-SE" dirty="0" err="1" smtClean="0"/>
              <a:t>ascites</a:t>
            </a:r>
            <a:r>
              <a:rPr lang="sv-SE" dirty="0" smtClean="0"/>
              <a:t>, </a:t>
            </a:r>
            <a:r>
              <a:rPr lang="sv-SE" dirty="0" err="1" smtClean="0"/>
              <a:t>pleura</a:t>
            </a:r>
            <a:r>
              <a:rPr lang="sv-SE" dirty="0" smtClean="0"/>
              <a:t>. </a:t>
            </a:r>
          </a:p>
          <a:p>
            <a:r>
              <a:rPr lang="sv-SE" dirty="0" smtClean="0"/>
              <a:t>Överväg viss riktad virusdiagnostik med akutsvar tex influensa snabbtest/</a:t>
            </a:r>
            <a:r>
              <a:rPr lang="sv-SE" dirty="0" err="1" smtClean="0"/>
              <a:t>pcr</a:t>
            </a:r>
            <a:r>
              <a:rPr lang="sv-SE" dirty="0" smtClean="0"/>
              <a:t>. Detta gör vi på i princip alla sepsispatienter med luftvägsfokus när det är säsong. </a:t>
            </a:r>
          </a:p>
          <a:p>
            <a:r>
              <a:rPr lang="sv-SE" dirty="0" smtClean="0"/>
              <a:t>Överväg pneumokock- och </a:t>
            </a:r>
            <a:r>
              <a:rPr lang="sv-SE" dirty="0" err="1" smtClean="0"/>
              <a:t>legionella</a:t>
            </a:r>
            <a:r>
              <a:rPr lang="sv-SE" dirty="0" smtClean="0"/>
              <a:t> antigen i urin. </a:t>
            </a:r>
          </a:p>
          <a:p>
            <a:r>
              <a:rPr lang="sv-SE" dirty="0" smtClean="0"/>
              <a:t>Överväg snabbtest för Grupp A-streptokock på vävnadsvätska vid misstanke om </a:t>
            </a:r>
            <a:r>
              <a:rPr lang="sv-SE" dirty="0" err="1" smtClean="0"/>
              <a:t>nekrotiserande</a:t>
            </a:r>
            <a:r>
              <a:rPr lang="sv-SE" dirty="0" smtClean="0"/>
              <a:t> mjukdelsinfektion. </a:t>
            </a:r>
          </a:p>
          <a:p>
            <a:endParaRPr lang="sv-SE" dirty="0"/>
          </a:p>
        </p:txBody>
      </p:sp>
      <p:pic>
        <p:nvPicPr>
          <p:cNvPr id="3074" name="Picture 2" descr="C:\Users\krisjo01\AppData\Local\Microsoft\Windows\Temporary Internet Files\Content.IE5\0CQE25UK\cannabis-sativa-plant-1404978544Z8U[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0519" y="220134"/>
            <a:ext cx="809613" cy="537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190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reeform 2"/>
          <p:cNvSpPr>
            <a:spLocks/>
          </p:cNvSpPr>
          <p:nvPr/>
        </p:nvSpPr>
        <p:spPr bwMode="auto">
          <a:xfrm>
            <a:off x="1331914" y="842963"/>
            <a:ext cx="7921625" cy="3726656"/>
          </a:xfrm>
          <a:custGeom>
            <a:avLst/>
            <a:gdLst>
              <a:gd name="T0" fmla="*/ 0 w 5645"/>
              <a:gd name="T1" fmla="*/ 2147483647 h 3142"/>
              <a:gd name="T2" fmla="*/ 2147483647 w 5645"/>
              <a:gd name="T3" fmla="*/ 2147483647 h 3142"/>
              <a:gd name="T4" fmla="*/ 2147483647 w 5645"/>
              <a:gd name="T5" fmla="*/ 2147483647 h 3142"/>
              <a:gd name="T6" fmla="*/ 0 60000 65536"/>
              <a:gd name="T7" fmla="*/ 0 60000 65536"/>
              <a:gd name="T8" fmla="*/ 0 60000 65536"/>
              <a:gd name="T9" fmla="*/ 0 w 5645"/>
              <a:gd name="T10" fmla="*/ 0 h 3142"/>
              <a:gd name="T11" fmla="*/ 5645 w 5645"/>
              <a:gd name="T12" fmla="*/ 3142 h 3142"/>
            </a:gdLst>
            <a:ahLst/>
            <a:cxnLst>
              <a:cxn ang="T6">
                <a:pos x="T0" y="T1"/>
              </a:cxn>
              <a:cxn ang="T7">
                <a:pos x="T2" y="T3"/>
              </a:cxn>
              <a:cxn ang="T8">
                <a:pos x="T4" y="T5"/>
              </a:cxn>
            </a:cxnLst>
            <a:rect l="T9" t="T10" r="T11" b="T12"/>
            <a:pathLst>
              <a:path w="5645" h="3142">
                <a:moveTo>
                  <a:pt x="0" y="3142"/>
                </a:moveTo>
                <a:cubicBezTo>
                  <a:pt x="1134" y="1926"/>
                  <a:pt x="2268" y="710"/>
                  <a:pt x="3209" y="355"/>
                </a:cubicBezTo>
                <a:cubicBezTo>
                  <a:pt x="4150" y="0"/>
                  <a:pt x="4897" y="507"/>
                  <a:pt x="5645" y="1014"/>
                </a:cubicBezTo>
              </a:path>
            </a:pathLst>
          </a:custGeom>
          <a:noFill/>
          <a:ln w="762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61443" name="Freeform 3"/>
          <p:cNvSpPr>
            <a:spLocks/>
          </p:cNvSpPr>
          <p:nvPr/>
        </p:nvSpPr>
        <p:spPr bwMode="auto">
          <a:xfrm>
            <a:off x="244475" y="1254919"/>
            <a:ext cx="7088188" cy="3362325"/>
          </a:xfrm>
          <a:custGeom>
            <a:avLst/>
            <a:gdLst>
              <a:gd name="T0" fmla="*/ 0 w 4465"/>
              <a:gd name="T1" fmla="*/ 2147483647 h 2824"/>
              <a:gd name="T2" fmla="*/ 2147483647 w 4465"/>
              <a:gd name="T3" fmla="*/ 2147483647 h 2824"/>
              <a:gd name="T4" fmla="*/ 2147483647 w 4465"/>
              <a:gd name="T5" fmla="*/ 2147483647 h 2824"/>
              <a:gd name="T6" fmla="*/ 0 60000 65536"/>
              <a:gd name="T7" fmla="*/ 0 60000 65536"/>
              <a:gd name="T8" fmla="*/ 0 60000 65536"/>
              <a:gd name="T9" fmla="*/ 0 w 4465"/>
              <a:gd name="T10" fmla="*/ 0 h 2824"/>
              <a:gd name="T11" fmla="*/ 4465 w 4465"/>
              <a:gd name="T12" fmla="*/ 2824 h 2824"/>
            </a:gdLst>
            <a:ahLst/>
            <a:cxnLst>
              <a:cxn ang="T6">
                <a:pos x="T0" y="T1"/>
              </a:cxn>
              <a:cxn ang="T7">
                <a:pos x="T2" y="T3"/>
              </a:cxn>
              <a:cxn ang="T8">
                <a:pos x="T4" y="T5"/>
              </a:cxn>
            </a:cxnLst>
            <a:rect l="T9" t="T10" r="T11" b="T12"/>
            <a:pathLst>
              <a:path w="4465" h="2824">
                <a:moveTo>
                  <a:pt x="0" y="2802"/>
                </a:moveTo>
                <a:cubicBezTo>
                  <a:pt x="500" y="1401"/>
                  <a:pt x="1000" y="0"/>
                  <a:pt x="1744" y="4"/>
                </a:cubicBezTo>
                <a:cubicBezTo>
                  <a:pt x="2488" y="8"/>
                  <a:pt x="4011" y="2354"/>
                  <a:pt x="4465" y="2824"/>
                </a:cubicBezTo>
              </a:path>
            </a:pathLst>
          </a:custGeom>
          <a:noFill/>
          <a:ln w="76200">
            <a:solidFill>
              <a:srgbClr val="FF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sp>
        <p:nvSpPr>
          <p:cNvPr id="60420" name="Rectangle 4"/>
          <p:cNvSpPr>
            <a:spLocks noChangeArrowheads="1"/>
          </p:cNvSpPr>
          <p:nvPr/>
        </p:nvSpPr>
        <p:spPr bwMode="auto">
          <a:xfrm>
            <a:off x="34925" y="4407694"/>
            <a:ext cx="9144000" cy="50244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sv-SE" altLang="sv-SE" sz="3600" b="1">
                <a:latin typeface="Comic Sans MS" pitchFamily="66" charset="0"/>
              </a:rPr>
              <a:t>0	4	8	12	16	20	24	28	32	36</a:t>
            </a:r>
          </a:p>
        </p:txBody>
      </p:sp>
      <p:sp>
        <p:nvSpPr>
          <p:cNvPr id="61445" name="Text Box 5"/>
          <p:cNvSpPr txBox="1">
            <a:spLocks noChangeArrowheads="1"/>
          </p:cNvSpPr>
          <p:nvPr/>
        </p:nvSpPr>
        <p:spPr bwMode="auto">
          <a:xfrm>
            <a:off x="5303838" y="438150"/>
            <a:ext cx="21510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sv-SE" altLang="sv-SE" sz="4400" b="1">
                <a:solidFill>
                  <a:schemeClr val="folHlink"/>
                </a:solidFill>
                <a:latin typeface="Comic Sans MS" pitchFamily="66" charset="0"/>
              </a:rPr>
              <a:t>CRP</a:t>
            </a:r>
          </a:p>
        </p:txBody>
      </p:sp>
      <p:sp>
        <p:nvSpPr>
          <p:cNvPr id="61446" name="Text Box 6"/>
          <p:cNvSpPr txBox="1">
            <a:spLocks noChangeArrowheads="1"/>
          </p:cNvSpPr>
          <p:nvPr/>
        </p:nvSpPr>
        <p:spPr bwMode="auto">
          <a:xfrm>
            <a:off x="2073275" y="575072"/>
            <a:ext cx="17414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sv-SE" altLang="sv-SE" sz="4400" b="1">
                <a:solidFill>
                  <a:srgbClr val="FF66FF"/>
                </a:solidFill>
                <a:latin typeface="Comic Sans MS" pitchFamily="66" charset="0"/>
              </a:rPr>
              <a:t>PCT</a:t>
            </a:r>
          </a:p>
        </p:txBody>
      </p:sp>
    </p:spTree>
    <p:extLst>
      <p:ext uri="{BB962C8B-B14F-4D97-AF65-F5344CB8AC3E}">
        <p14:creationId xmlns:p14="http://schemas.microsoft.com/office/powerpoint/2010/main" val="1970869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wipe(left)">
                                      <p:cBhvr>
                                        <p:cTn id="7" dur="2000"/>
                                        <p:tgtEl>
                                          <p:spTgt spid="61442"/>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1445"/>
                                        </p:tgtEl>
                                        <p:attrNameLst>
                                          <p:attrName>style.visibility</p:attrName>
                                        </p:attrNameLst>
                                      </p:cBhvr>
                                      <p:to>
                                        <p:strVal val="visible"/>
                                      </p:to>
                                    </p:set>
                                    <p:animEffect transition="in" filter="wipe(left)">
                                      <p:cBhvr>
                                        <p:cTn id="11" dur="1000"/>
                                        <p:tgtEl>
                                          <p:spTgt spid="6144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1443"/>
                                        </p:tgtEl>
                                        <p:attrNameLst>
                                          <p:attrName>style.visibility</p:attrName>
                                        </p:attrNameLst>
                                      </p:cBhvr>
                                      <p:to>
                                        <p:strVal val="visible"/>
                                      </p:to>
                                    </p:set>
                                    <p:animEffect transition="in" filter="wipe(left)">
                                      <p:cBhvr>
                                        <p:cTn id="16" dur="2000"/>
                                        <p:tgtEl>
                                          <p:spTgt spid="61443"/>
                                        </p:tgtEl>
                                      </p:cBhvr>
                                    </p:animEffect>
                                  </p:childTnLst>
                                </p:cTn>
                              </p:par>
                            </p:childTnLst>
                          </p:cTn>
                        </p:par>
                        <p:par>
                          <p:cTn id="17" fill="hold" nodeType="afterGroup">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61446"/>
                                        </p:tgtEl>
                                        <p:attrNameLst>
                                          <p:attrName>style.visibility</p:attrName>
                                        </p:attrNameLst>
                                      </p:cBhvr>
                                      <p:to>
                                        <p:strVal val="visible"/>
                                      </p:to>
                                    </p:set>
                                    <p:animEffect transition="in" filter="wipe(left)">
                                      <p:cBhvr>
                                        <p:cTn id="20" dur="10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p:bldP spid="61443" grpId="0" animBg="1"/>
      <p:bldP spid="61445" grpId="0"/>
      <p:bldP spid="614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62522" y="333570"/>
            <a:ext cx="5978095" cy="403030"/>
          </a:xfrm>
        </p:spPr>
        <p:txBody>
          <a:bodyPr>
            <a:normAutofit fontScale="90000"/>
          </a:bodyPr>
          <a:lstStyle/>
          <a:p>
            <a:pPr algn="ctr"/>
            <a:r>
              <a:rPr lang="sv-SE" dirty="0" err="1" smtClean="0"/>
              <a:t>Procalcitonin</a:t>
            </a:r>
            <a:r>
              <a:rPr lang="sv-SE" dirty="0" smtClean="0"/>
              <a:t> PCT	</a:t>
            </a:r>
            <a:endParaRPr lang="sv-SE" dirty="0"/>
          </a:p>
        </p:txBody>
      </p:sp>
      <p:sp>
        <p:nvSpPr>
          <p:cNvPr id="3" name="Platshållare för innehåll 2"/>
          <p:cNvSpPr>
            <a:spLocks noGrp="1"/>
          </p:cNvSpPr>
          <p:nvPr>
            <p:ph sz="half" idx="1"/>
          </p:nvPr>
        </p:nvSpPr>
        <p:spPr>
          <a:xfrm>
            <a:off x="1253067" y="900086"/>
            <a:ext cx="6089151" cy="3697313"/>
          </a:xfrm>
        </p:spPr>
        <p:txBody>
          <a:bodyPr>
            <a:normAutofit lnSpcReduction="10000"/>
          </a:bodyPr>
          <a:lstStyle/>
          <a:p>
            <a:pPr algn="ctr"/>
            <a:r>
              <a:rPr lang="sv-SE" dirty="0" smtClean="0"/>
              <a:t>Prohormon av </a:t>
            </a:r>
            <a:r>
              <a:rPr lang="sv-SE" dirty="0" err="1" smtClean="0"/>
              <a:t>calcitonin</a:t>
            </a:r>
            <a:r>
              <a:rPr lang="sv-SE" dirty="0" smtClean="0"/>
              <a:t>. Produceras i </a:t>
            </a:r>
            <a:r>
              <a:rPr lang="sv-SE" dirty="0" err="1" smtClean="0"/>
              <a:t>thyroidea</a:t>
            </a:r>
            <a:r>
              <a:rPr lang="sv-SE" dirty="0" smtClean="0"/>
              <a:t> och till stor del i neuroendokrina celler i lungan och tarmar vid stimulering av proinflammatoriska cytokiner som </a:t>
            </a:r>
            <a:r>
              <a:rPr lang="sv-SE" dirty="0" err="1" smtClean="0"/>
              <a:t>interleukin</a:t>
            </a:r>
            <a:r>
              <a:rPr lang="sv-SE" dirty="0"/>
              <a:t> </a:t>
            </a:r>
            <a:r>
              <a:rPr lang="sv-SE" dirty="0" smtClean="0"/>
              <a:t>1Beta, TNF och IL-6. De känner vi igen från en annan bild…. Inblandade i kaskadsystemet som drar igång sepsisen…</a:t>
            </a:r>
          </a:p>
          <a:p>
            <a:pPr algn="ctr"/>
            <a:r>
              <a:rPr lang="sv-SE" dirty="0" smtClean="0"/>
              <a:t>PCT är inte en specifik biomarkör för sepsis/bakteriell infektion. Trauma, kirurgi, </a:t>
            </a:r>
            <a:r>
              <a:rPr lang="sv-SE" dirty="0" err="1" smtClean="0"/>
              <a:t>tarmischemi</a:t>
            </a:r>
            <a:r>
              <a:rPr lang="sv-SE" dirty="0" smtClean="0"/>
              <a:t>, </a:t>
            </a:r>
            <a:r>
              <a:rPr lang="sv-SE" dirty="0" err="1" smtClean="0"/>
              <a:t>pancreatit</a:t>
            </a:r>
            <a:r>
              <a:rPr lang="sv-SE" dirty="0" smtClean="0"/>
              <a:t> och </a:t>
            </a:r>
            <a:r>
              <a:rPr lang="sv-SE" dirty="0" err="1" smtClean="0"/>
              <a:t>kardiogen</a:t>
            </a:r>
            <a:r>
              <a:rPr lang="sv-SE" dirty="0" smtClean="0"/>
              <a:t> chock kan ge förhöjt PCT. </a:t>
            </a:r>
          </a:p>
          <a:p>
            <a:pPr algn="ctr"/>
            <a:r>
              <a:rPr lang="sv-SE" b="1" i="1" dirty="0" smtClean="0"/>
              <a:t>Vid misstänkt svår bakteriell infektion visar studier att ett högt PCT-värde kan ha ett diagnostiskt värde om trauma eller operation kan uteslutas som orsak. </a:t>
            </a:r>
            <a:endParaRPr lang="sv-SE" b="1" i="1" dirty="0"/>
          </a:p>
          <a:p>
            <a:endParaRPr lang="sv-SE" dirty="0"/>
          </a:p>
        </p:txBody>
      </p:sp>
    </p:spTree>
    <p:extLst>
      <p:ext uri="{BB962C8B-B14F-4D97-AF65-F5344CB8AC3E}">
        <p14:creationId xmlns:p14="http://schemas.microsoft.com/office/powerpoint/2010/main" val="222213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Heparin bundet protein. HBP.</a:t>
            </a:r>
            <a:endParaRPr lang="sv-SE" dirty="0"/>
          </a:p>
        </p:txBody>
      </p:sp>
      <p:sp>
        <p:nvSpPr>
          <p:cNvPr id="3" name="Platshållare för innehåll 2"/>
          <p:cNvSpPr>
            <a:spLocks noGrp="1"/>
          </p:cNvSpPr>
          <p:nvPr>
            <p:ph sz="half" idx="1"/>
          </p:nvPr>
        </p:nvSpPr>
        <p:spPr/>
        <p:txBody>
          <a:bodyPr>
            <a:normAutofit lnSpcReduction="10000"/>
          </a:bodyPr>
          <a:lstStyle/>
          <a:p>
            <a:r>
              <a:rPr lang="sv-SE" sz="1400" dirty="0"/>
              <a:t>Heparinbindande protein (HBP) är ett kroppseget protein som bland annat har egenskapen att inducera kapillärt plasmaläckage. HBP finns i våra granulocyter och frisätts exempelvis vid en infektion.</a:t>
            </a:r>
          </a:p>
          <a:p>
            <a:r>
              <a:rPr lang="sv-SE" sz="1400" dirty="0"/>
              <a:t>I en tidigare singelcenterstudie av sepsispatienter i Lund </a:t>
            </a:r>
            <a:r>
              <a:rPr lang="sv-SE" sz="1400" dirty="0" smtClean="0"/>
              <a:t>kunde man </a:t>
            </a:r>
            <a:r>
              <a:rPr lang="sv-SE" sz="1400" dirty="0"/>
              <a:t>visa att HBP-koncentrationen i plasma är förhöjd upp till 12 timmar innan de första kliniska eller laboratoriemässiga symtomen på organdysfunktion visar sig. Den aktuella studien, som är en </a:t>
            </a:r>
            <a:r>
              <a:rPr lang="sv-SE" sz="1400" dirty="0" err="1"/>
              <a:t>prospektiv</a:t>
            </a:r>
            <a:r>
              <a:rPr lang="sv-SE" sz="1400" dirty="0"/>
              <a:t>, internationell multicenterstudie av patienter på sju olika akutmottagningar i Sverige, USA och Kanada, utfördes för att verifiera resultaten från Lund.</a:t>
            </a:r>
          </a:p>
          <a:p>
            <a:endParaRPr lang="sv-SE" dirty="0"/>
          </a:p>
        </p:txBody>
      </p:sp>
    </p:spTree>
    <p:extLst>
      <p:ext uri="{BB962C8B-B14F-4D97-AF65-F5344CB8AC3E}">
        <p14:creationId xmlns:p14="http://schemas.microsoft.com/office/powerpoint/2010/main" val="2743862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2723" y="384370"/>
            <a:ext cx="2242678" cy="292963"/>
          </a:xfrm>
        </p:spPr>
        <p:txBody>
          <a:bodyPr>
            <a:normAutofit fontScale="90000"/>
          </a:bodyPr>
          <a:lstStyle/>
          <a:p>
            <a:r>
              <a:rPr lang="sv-SE" dirty="0" smtClean="0"/>
              <a:t>Behandling</a:t>
            </a:r>
            <a:endParaRPr lang="sv-SE" dirty="0"/>
          </a:p>
        </p:txBody>
      </p:sp>
      <p:pic>
        <p:nvPicPr>
          <p:cNvPr id="4" name="Picture 10" descr="Graphic"/>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64068" y="1056829"/>
            <a:ext cx="3835400" cy="2532697"/>
          </a:xfrm>
          <a:noFill/>
        </p:spPr>
      </p:pic>
      <p:sp>
        <p:nvSpPr>
          <p:cNvPr id="5" name="textruta 4"/>
          <p:cNvSpPr txBox="1"/>
          <p:nvPr/>
        </p:nvSpPr>
        <p:spPr>
          <a:xfrm>
            <a:off x="4199467" y="177800"/>
            <a:ext cx="4083439" cy="4431983"/>
          </a:xfrm>
          <a:prstGeom prst="rect">
            <a:avLst/>
          </a:prstGeom>
          <a:noFill/>
        </p:spPr>
        <p:txBody>
          <a:bodyPr wrap="square" rtlCol="0">
            <a:spAutoFit/>
          </a:bodyPr>
          <a:lstStyle/>
          <a:p>
            <a:r>
              <a:rPr lang="sv-SE" dirty="0" smtClean="0">
                <a:effectLst>
                  <a:outerShdw blurRad="38100" dist="38100" dir="2700000" algn="tl">
                    <a:srgbClr val="000000">
                      <a:alpha val="43137"/>
                    </a:srgbClr>
                  </a:outerShdw>
                </a:effectLst>
              </a:rPr>
              <a:t>Tidig insättning av antibiotika!</a:t>
            </a:r>
          </a:p>
          <a:p>
            <a:r>
              <a:rPr lang="sv-SE" dirty="0" smtClean="0">
                <a:effectLst>
                  <a:outerShdw blurRad="38100" dist="38100" dir="2700000" algn="tl">
                    <a:srgbClr val="000000">
                      <a:alpha val="43137"/>
                    </a:srgbClr>
                  </a:outerShdw>
                </a:effectLst>
              </a:rPr>
              <a:t>Studie 2154 patienter:</a:t>
            </a:r>
          </a:p>
          <a:p>
            <a:r>
              <a:rPr lang="sv-SE" sz="1200" dirty="0" smtClean="0"/>
              <a:t>Adekvat antibiotika behandling inom en timme från </a:t>
            </a:r>
          </a:p>
          <a:p>
            <a:r>
              <a:rPr lang="sv-SE" sz="1200" dirty="0" smtClean="0"/>
              <a:t>Inträde av chock ger en överlevnad på 80%.</a:t>
            </a:r>
          </a:p>
          <a:p>
            <a:r>
              <a:rPr lang="sv-SE" sz="1200" dirty="0" smtClean="0"/>
              <a:t>Mortalitet ökar med 8% för varje timme som går utan </a:t>
            </a:r>
          </a:p>
          <a:p>
            <a:r>
              <a:rPr lang="sv-SE" sz="1200" dirty="0" smtClean="0"/>
              <a:t>Antibiotika under de första 6 timmarna. </a:t>
            </a:r>
            <a:r>
              <a:rPr lang="sv-SE" sz="800" i="1" dirty="0" smtClean="0"/>
              <a:t>Kumar et.al.2006</a:t>
            </a:r>
          </a:p>
          <a:p>
            <a:endParaRPr lang="sv-SE" sz="1200" dirty="0" smtClean="0"/>
          </a:p>
          <a:p>
            <a:r>
              <a:rPr lang="sv-SE" sz="1200" dirty="0" smtClean="0"/>
              <a:t>Rätt antibiotika! Att initialt ge fel sort är en tung oberoende riskfaktor för död…</a:t>
            </a:r>
          </a:p>
          <a:p>
            <a:endParaRPr lang="sv-SE" sz="1200" dirty="0" smtClean="0"/>
          </a:p>
          <a:p>
            <a:r>
              <a:rPr lang="sv-SE" sz="1200" dirty="0" smtClean="0"/>
              <a:t>Trots allt vi vet är det ändå 20-30% av patienterna som får fel sort. </a:t>
            </a:r>
          </a:p>
          <a:p>
            <a:endParaRPr lang="sv-SE" sz="1200" dirty="0" smtClean="0"/>
          </a:p>
          <a:p>
            <a:endParaRPr lang="sv-SE" sz="1200" dirty="0"/>
          </a:p>
          <a:p>
            <a:r>
              <a:rPr lang="sv-SE" sz="1200" dirty="0" smtClean="0"/>
              <a:t>Kontakta infektionsjour! Har i studier visat att mortaliteten minskar!! </a:t>
            </a:r>
            <a:r>
              <a:rPr lang="sv-SE" sz="1200" dirty="0" smtClean="0">
                <a:sym typeface="Wingdings" panose="05000000000000000000" pitchFamily="2" charset="2"/>
              </a:rPr>
              <a:t></a:t>
            </a:r>
            <a:endParaRPr lang="sv-SE" sz="1200" dirty="0" smtClean="0"/>
          </a:p>
          <a:p>
            <a:endParaRPr lang="sv-SE" sz="1200" dirty="0" smtClean="0"/>
          </a:p>
          <a:p>
            <a:endParaRPr lang="sv-SE" sz="1200" dirty="0" smtClean="0"/>
          </a:p>
          <a:p>
            <a:endParaRPr lang="sv-SE" sz="1200" dirty="0" smtClean="0"/>
          </a:p>
          <a:p>
            <a:endParaRPr lang="sv-SE" sz="1200" dirty="0" smtClean="0"/>
          </a:p>
          <a:p>
            <a:endParaRPr lang="sv-SE" sz="1200" dirty="0" smtClean="0"/>
          </a:p>
          <a:p>
            <a:endParaRPr lang="sv-SE" dirty="0"/>
          </a:p>
        </p:txBody>
      </p:sp>
      <p:sp>
        <p:nvSpPr>
          <p:cNvPr id="6" name="textruta 5"/>
          <p:cNvSpPr txBox="1"/>
          <p:nvPr/>
        </p:nvSpPr>
        <p:spPr>
          <a:xfrm>
            <a:off x="465667" y="3708400"/>
            <a:ext cx="3733800" cy="230832"/>
          </a:xfrm>
          <a:prstGeom prst="rect">
            <a:avLst/>
          </a:prstGeom>
          <a:noFill/>
        </p:spPr>
        <p:txBody>
          <a:bodyPr wrap="square" rtlCol="0">
            <a:spAutoFit/>
          </a:bodyPr>
          <a:lstStyle/>
          <a:p>
            <a:r>
              <a:rPr lang="sv-SE" sz="900" i="1" dirty="0"/>
              <a:t>Kumar et.al.</a:t>
            </a:r>
            <a:r>
              <a:rPr lang="sv-SE" altLang="sv-SE" sz="900" i="1" dirty="0"/>
              <a:t> </a:t>
            </a:r>
            <a:r>
              <a:rPr lang="sv-SE" altLang="sv-SE" sz="900" i="1" dirty="0" err="1"/>
              <a:t>Crit</a:t>
            </a:r>
            <a:r>
              <a:rPr lang="sv-SE" altLang="sv-SE" sz="900" i="1" dirty="0"/>
              <a:t> Care Med. 2006 Jun;34(6):1589-96. </a:t>
            </a:r>
          </a:p>
        </p:txBody>
      </p:sp>
    </p:spTree>
    <p:extLst>
      <p:ext uri="{BB962C8B-B14F-4D97-AF65-F5344CB8AC3E}">
        <p14:creationId xmlns:p14="http://schemas.microsoft.com/office/powerpoint/2010/main" val="165741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13934" y="164236"/>
            <a:ext cx="6021418" cy="403031"/>
          </a:xfrm>
        </p:spPr>
        <p:txBody>
          <a:bodyPr>
            <a:normAutofit fontScale="90000"/>
          </a:bodyPr>
          <a:lstStyle/>
          <a:p>
            <a:r>
              <a:rPr lang="sv-SE" dirty="0" smtClean="0"/>
              <a:t>Sepsis, lite bakgrund…</a:t>
            </a:r>
            <a:endParaRPr lang="sv-SE" dirty="0"/>
          </a:p>
        </p:txBody>
      </p:sp>
      <p:sp>
        <p:nvSpPr>
          <p:cNvPr id="3" name="Platshållare för innehåll 2"/>
          <p:cNvSpPr>
            <a:spLocks noGrp="1"/>
          </p:cNvSpPr>
          <p:nvPr>
            <p:ph sz="half" idx="1"/>
          </p:nvPr>
        </p:nvSpPr>
        <p:spPr>
          <a:xfrm>
            <a:off x="355600" y="1151466"/>
            <a:ext cx="6629400" cy="2726267"/>
          </a:xfrm>
        </p:spPr>
        <p:txBody>
          <a:bodyPr>
            <a:normAutofit lnSpcReduction="10000"/>
          </a:bodyPr>
          <a:lstStyle/>
          <a:p>
            <a:r>
              <a:rPr lang="sv-SE" dirty="0" smtClean="0"/>
              <a:t>Vårdprogram sepsis och septisk chock, Svenska infektionsläkarföreningen, programgrupp med start 2005. </a:t>
            </a:r>
          </a:p>
          <a:p>
            <a:r>
              <a:rPr lang="sv-SE" dirty="0" smtClean="0"/>
              <a:t>Varför vårdprogram? Sjukdom med hög dödlighet, långa vårdtider, stora samhällskostnader. Mångårig forskning som egentligen inte haft något större genombrott…men avgörande faktorer som kristalliserats ut av forskningen : </a:t>
            </a:r>
            <a:r>
              <a:rPr lang="sv-SE" dirty="0" smtClean="0">
                <a:solidFill>
                  <a:srgbClr val="FF0000"/>
                </a:solidFill>
              </a:rPr>
              <a:t>Tidig identifiering och Tidig adekvat antibiotikabehandling. </a:t>
            </a:r>
          </a:p>
          <a:p>
            <a:r>
              <a:rPr lang="sv-SE" dirty="0" smtClean="0">
                <a:solidFill>
                  <a:srgbClr val="FF0000"/>
                </a:solidFill>
              </a:rPr>
              <a:t>Detta i kombination med tidig aggressiv behandling för att upprätthålla </a:t>
            </a:r>
            <a:r>
              <a:rPr lang="sv-SE" dirty="0" err="1" smtClean="0">
                <a:solidFill>
                  <a:srgbClr val="FF0000"/>
                </a:solidFill>
              </a:rPr>
              <a:t>vävnadsperfusion</a:t>
            </a:r>
            <a:r>
              <a:rPr lang="sv-SE" dirty="0" smtClean="0">
                <a:solidFill>
                  <a:srgbClr val="FF0000"/>
                </a:solidFill>
              </a:rPr>
              <a:t> och syrgastransport.</a:t>
            </a:r>
          </a:p>
        </p:txBody>
      </p:sp>
      <p:pic>
        <p:nvPicPr>
          <p:cNvPr id="1026" name="Picture 2" descr="C:\Program Files\Microsoft Office\MEDIA\CAGCAT10\j0234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0380" y="2426205"/>
            <a:ext cx="2137353" cy="227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98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Distributionsvolym vid sepsis.</a:t>
            </a:r>
            <a:endParaRPr lang="sv-SE" dirty="0"/>
          </a:p>
        </p:txBody>
      </p:sp>
      <p:sp>
        <p:nvSpPr>
          <p:cNvPr id="3" name="Platshållare för innehåll 2"/>
          <p:cNvSpPr>
            <a:spLocks noGrp="1"/>
          </p:cNvSpPr>
          <p:nvPr>
            <p:ph sz="half" idx="1"/>
          </p:nvPr>
        </p:nvSpPr>
        <p:spPr/>
        <p:txBody>
          <a:bodyPr>
            <a:normAutofit fontScale="92500" lnSpcReduction="10000"/>
          </a:bodyPr>
          <a:lstStyle/>
          <a:p>
            <a:r>
              <a:rPr lang="sv-SE" dirty="0" smtClean="0"/>
              <a:t>Hos den svårt sjuka sepsispatienten ökar distributionsvolymen för den aktuella antibiotikan och kräver anpassning av dosering av </a:t>
            </a:r>
            <a:r>
              <a:rPr lang="sv-SE" dirty="0" err="1" smtClean="0"/>
              <a:t>ffa</a:t>
            </a:r>
            <a:r>
              <a:rPr lang="sv-SE" dirty="0" smtClean="0"/>
              <a:t> betalaktamanantibiotika. Vattenlösliga. </a:t>
            </a:r>
          </a:p>
          <a:p>
            <a:r>
              <a:rPr lang="sv-SE" dirty="0" smtClean="0"/>
              <a:t>En del binder sig till plasmaproteiner och den fria fraktionen fördelar sig i det extravasala </a:t>
            </a:r>
            <a:r>
              <a:rPr lang="sv-SE" dirty="0" err="1" smtClean="0"/>
              <a:t>etracellulära</a:t>
            </a:r>
            <a:r>
              <a:rPr lang="sv-SE" dirty="0" smtClean="0"/>
              <a:t> </a:t>
            </a:r>
            <a:r>
              <a:rPr lang="sv-SE" dirty="0" err="1" smtClean="0"/>
              <a:t>interstitiella</a:t>
            </a:r>
            <a:r>
              <a:rPr lang="sv-SE" dirty="0" smtClean="0"/>
              <a:t> vattnet. Normalt 15 % av kroppsvikten. Vid sepsis och septisk chock kan detta mer än fördubblas och gör att antibiotikakoncentrationen blir för låg. </a:t>
            </a:r>
          </a:p>
          <a:p>
            <a:r>
              <a:rPr lang="sv-SE" dirty="0" smtClean="0"/>
              <a:t>Högre doser till en början för att komma upp i koncentration!</a:t>
            </a:r>
            <a:endParaRPr lang="sv-SE" dirty="0"/>
          </a:p>
        </p:txBody>
      </p:sp>
    </p:spTree>
    <p:extLst>
      <p:ext uri="{BB962C8B-B14F-4D97-AF65-F5344CB8AC3E}">
        <p14:creationId xmlns:p14="http://schemas.microsoft.com/office/powerpoint/2010/main" val="637858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8133" y="508000"/>
            <a:ext cx="7933266" cy="702732"/>
          </a:xfrm>
        </p:spPr>
        <p:txBody>
          <a:bodyPr>
            <a:normAutofit/>
          </a:bodyPr>
          <a:lstStyle/>
          <a:p>
            <a:r>
              <a:rPr lang="sv-SE" sz="1800" dirty="0">
                <a:solidFill>
                  <a:srgbClr val="FF0000"/>
                </a:solidFill>
              </a:rPr>
              <a:t>Betalaktamanantibiotika.</a:t>
            </a:r>
            <a:r>
              <a:rPr lang="sv-SE" sz="1800" dirty="0"/>
              <a:t> </a:t>
            </a:r>
            <a:r>
              <a:rPr lang="sv-SE" sz="1800" i="1" dirty="0">
                <a:effectLst>
                  <a:outerShdw blurRad="38100" dist="38100" dir="2700000" algn="tl">
                    <a:srgbClr val="000000">
                      <a:alpha val="43137"/>
                    </a:srgbClr>
                  </a:outerShdw>
                </a:effectLst>
              </a:rPr>
              <a:t>Penicilliner, </a:t>
            </a:r>
            <a:r>
              <a:rPr lang="sv-SE" sz="1800" i="1" dirty="0" err="1">
                <a:effectLst>
                  <a:outerShdw blurRad="38100" dist="38100" dir="2700000" algn="tl">
                    <a:srgbClr val="000000">
                      <a:alpha val="43137"/>
                    </a:srgbClr>
                  </a:outerShdw>
                </a:effectLst>
              </a:rPr>
              <a:t>cefalosporiner</a:t>
            </a:r>
            <a:r>
              <a:rPr lang="sv-SE" sz="1800" i="1" dirty="0">
                <a:effectLst>
                  <a:outerShdw blurRad="38100" dist="38100" dir="2700000" algn="tl">
                    <a:srgbClr val="000000">
                      <a:alpha val="43137"/>
                    </a:srgbClr>
                  </a:outerShdw>
                </a:effectLst>
              </a:rPr>
              <a:t> , </a:t>
            </a:r>
            <a:r>
              <a:rPr lang="sv-SE" sz="1800" i="1" dirty="0" err="1">
                <a:effectLst>
                  <a:outerShdw blurRad="38100" dist="38100" dir="2700000" algn="tl">
                    <a:srgbClr val="000000">
                      <a:alpha val="43137"/>
                    </a:srgbClr>
                  </a:outerShdw>
                </a:effectLst>
              </a:rPr>
              <a:t>karbapenemer</a:t>
            </a:r>
            <a:r>
              <a:rPr lang="sv-SE" sz="1800" i="1" dirty="0">
                <a:effectLst>
                  <a:outerShdw blurRad="38100" dist="38100" dir="2700000" algn="tl">
                    <a:srgbClr val="000000">
                      <a:alpha val="43137"/>
                    </a:srgbClr>
                  </a:outerShdw>
                </a:effectLst>
              </a:rPr>
              <a:t> (bredspektrum) </a:t>
            </a:r>
          </a:p>
        </p:txBody>
      </p:sp>
      <p:sp>
        <p:nvSpPr>
          <p:cNvPr id="3" name="Platshållare för innehåll 2"/>
          <p:cNvSpPr>
            <a:spLocks noGrp="1"/>
          </p:cNvSpPr>
          <p:nvPr>
            <p:ph idx="1"/>
          </p:nvPr>
        </p:nvSpPr>
        <p:spPr>
          <a:xfrm>
            <a:off x="502920" y="1329267"/>
            <a:ext cx="8183880" cy="3090333"/>
          </a:xfrm>
        </p:spPr>
        <p:txBody>
          <a:bodyPr>
            <a:normAutofit fontScale="70000" lnSpcReduction="20000"/>
          </a:bodyPr>
          <a:lstStyle/>
          <a:p>
            <a:r>
              <a:rPr lang="sv-SE" dirty="0" smtClean="0"/>
              <a:t>Effekt beroende av hur lång tid som den fria antibiotikakoncentrationen i blodet överstiger MIC (minsta hämmande koncentration).</a:t>
            </a:r>
          </a:p>
          <a:p>
            <a:r>
              <a:rPr lang="sv-SE" dirty="0" smtClean="0"/>
              <a:t>Kort halveringstid (0,5-2 timmar) krävs doser flera ggr per dygn. </a:t>
            </a:r>
          </a:p>
          <a:p>
            <a:r>
              <a:rPr lang="sv-SE" dirty="0" smtClean="0"/>
              <a:t>Med den kraftigt förhöjda distributionsvolymen vid sepsis ges en extra dos (</a:t>
            </a:r>
            <a:r>
              <a:rPr lang="sv-SE" dirty="0" smtClean="0">
                <a:solidFill>
                  <a:srgbClr val="FF0000"/>
                </a:solidFill>
              </a:rPr>
              <a:t>sepsisdos) </a:t>
            </a:r>
            <a:r>
              <a:rPr lang="sv-SE" dirty="0" smtClean="0"/>
              <a:t>mellan första och andra doseringstillfället, </a:t>
            </a:r>
            <a:r>
              <a:rPr lang="sv-SE" dirty="0" smtClean="0">
                <a:solidFill>
                  <a:srgbClr val="FF0000"/>
                </a:solidFill>
                <a:effectLst>
                  <a:outerShdw blurRad="38100" dist="38100" dir="2700000" algn="tl">
                    <a:srgbClr val="000000">
                      <a:alpha val="43137"/>
                    </a:srgbClr>
                  </a:outerShdw>
                </a:effectLst>
              </a:rPr>
              <a:t>efter halva tiden </a:t>
            </a:r>
            <a:r>
              <a:rPr lang="sv-SE" dirty="0" smtClean="0"/>
              <a:t>(4 timmar vid Pip/</a:t>
            </a:r>
            <a:r>
              <a:rPr lang="sv-SE" dirty="0" err="1" smtClean="0"/>
              <a:t>tazo</a:t>
            </a:r>
            <a:r>
              <a:rPr lang="sv-SE" dirty="0" smtClean="0"/>
              <a:t> 4 g x3). </a:t>
            </a:r>
          </a:p>
          <a:p>
            <a:r>
              <a:rPr lang="sv-SE" b="1" i="1" dirty="0" smtClean="0">
                <a:effectLst>
                  <a:outerShdw blurRad="38100" dist="38100" dir="2700000" algn="tl">
                    <a:srgbClr val="000000">
                      <a:alpha val="43137"/>
                    </a:srgbClr>
                  </a:outerShdw>
                </a:effectLst>
              </a:rPr>
              <a:t>Vad står i hyllan</a:t>
            </a:r>
            <a:r>
              <a:rPr lang="sv-SE" dirty="0" smtClean="0"/>
              <a:t>: </a:t>
            </a:r>
            <a:r>
              <a:rPr lang="sv-SE" dirty="0" err="1" smtClean="0"/>
              <a:t>Bensyl</a:t>
            </a:r>
            <a:r>
              <a:rPr lang="sv-SE" dirty="0" smtClean="0"/>
              <a:t>-pc, </a:t>
            </a:r>
            <a:r>
              <a:rPr lang="sv-SE" dirty="0" err="1"/>
              <a:t>A</a:t>
            </a:r>
            <a:r>
              <a:rPr lang="sv-SE" dirty="0" err="1" smtClean="0"/>
              <a:t>mpicillin</a:t>
            </a:r>
            <a:r>
              <a:rPr lang="sv-SE" dirty="0" smtClean="0"/>
              <a:t>, </a:t>
            </a:r>
            <a:r>
              <a:rPr lang="sv-SE" dirty="0" err="1" smtClean="0"/>
              <a:t>Piperacillin-Tazobactam</a:t>
            </a:r>
            <a:r>
              <a:rPr lang="sv-SE" dirty="0" smtClean="0"/>
              <a:t>, </a:t>
            </a:r>
            <a:r>
              <a:rPr lang="sv-SE" dirty="0" err="1" smtClean="0"/>
              <a:t>Cefotaxim</a:t>
            </a:r>
            <a:r>
              <a:rPr lang="sv-SE" dirty="0" smtClean="0"/>
              <a:t>, </a:t>
            </a:r>
            <a:r>
              <a:rPr lang="sv-SE" dirty="0" err="1"/>
              <a:t>I</a:t>
            </a:r>
            <a:r>
              <a:rPr lang="sv-SE" dirty="0" err="1" smtClean="0"/>
              <a:t>mipenem</a:t>
            </a:r>
            <a:r>
              <a:rPr lang="sv-SE" dirty="0" smtClean="0"/>
              <a:t>, </a:t>
            </a:r>
            <a:r>
              <a:rPr lang="sv-SE" dirty="0" err="1"/>
              <a:t>M</a:t>
            </a:r>
            <a:r>
              <a:rPr lang="sv-SE" dirty="0" err="1" smtClean="0"/>
              <a:t>eronem</a:t>
            </a:r>
            <a:r>
              <a:rPr lang="sv-SE" dirty="0"/>
              <a:t>.</a:t>
            </a:r>
          </a:p>
        </p:txBody>
      </p:sp>
      <p:sp>
        <p:nvSpPr>
          <p:cNvPr id="4" name="Platshållare för datum 3"/>
          <p:cNvSpPr>
            <a:spLocks noGrp="1"/>
          </p:cNvSpPr>
          <p:nvPr>
            <p:ph type="dt" sz="half" idx="10"/>
          </p:nvPr>
        </p:nvSpPr>
        <p:spPr/>
        <p:txBody>
          <a:bodyPr/>
          <a:lstStyle/>
          <a:p>
            <a:pPr>
              <a:defRPr/>
            </a:pPr>
            <a:endParaRPr lang="sv-SE" dirty="0"/>
          </a:p>
        </p:txBody>
      </p:sp>
      <p:sp>
        <p:nvSpPr>
          <p:cNvPr id="5" name="Platshållare för sidfot 4"/>
          <p:cNvSpPr>
            <a:spLocks noGrp="1"/>
          </p:cNvSpPr>
          <p:nvPr>
            <p:ph type="ftr" sz="quarter" idx="11"/>
          </p:nvPr>
        </p:nvSpPr>
        <p:spPr/>
        <p:txBody>
          <a:bodyPr/>
          <a:lstStyle/>
          <a:p>
            <a:pPr>
              <a:defRPr/>
            </a:pPr>
            <a:endParaRPr lang="sv-SE" dirty="0"/>
          </a:p>
        </p:txBody>
      </p:sp>
    </p:spTree>
    <p:extLst>
      <p:ext uri="{BB962C8B-B14F-4D97-AF65-F5344CB8AC3E}">
        <p14:creationId xmlns:p14="http://schemas.microsoft.com/office/powerpoint/2010/main" val="154158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491067" y="753532"/>
            <a:ext cx="8195733" cy="3539430"/>
          </a:xfrm>
          <a:prstGeom prst="rect">
            <a:avLst/>
          </a:prstGeom>
          <a:noFill/>
        </p:spPr>
        <p:txBody>
          <a:bodyPr wrap="square" rtlCol="0">
            <a:spAutoFit/>
          </a:bodyPr>
          <a:lstStyle/>
          <a:p>
            <a:r>
              <a:rPr lang="sv-SE" sz="3200" dirty="0" smtClean="0">
                <a:solidFill>
                  <a:srgbClr val="FF0000"/>
                </a:solidFill>
                <a:effectLst>
                  <a:outerShdw blurRad="38100" dist="38100" dir="2700000" algn="tl">
                    <a:srgbClr val="000000">
                      <a:alpha val="43137"/>
                    </a:srgbClr>
                  </a:outerShdw>
                </a:effectLst>
                <a:latin typeface="Cooper Black" panose="0208090404030B020404" pitchFamily="18" charset="0"/>
              </a:rPr>
              <a:t>Patient med misstänkt sepsis, ska vara odlad från misstänkt fokus (eller åtminstone blododlad) och behandling påbörjad, med adekvat antibiotika inom 60 minuter från att patienten kommit till akuten, eller att </a:t>
            </a:r>
            <a:r>
              <a:rPr lang="sv-SE" sz="3200" dirty="0" err="1" smtClean="0">
                <a:solidFill>
                  <a:srgbClr val="FF0000"/>
                </a:solidFill>
                <a:effectLst>
                  <a:outerShdw blurRad="38100" dist="38100" dir="2700000" algn="tl">
                    <a:srgbClr val="000000">
                      <a:alpha val="43137"/>
                    </a:srgbClr>
                  </a:outerShdw>
                </a:effectLst>
                <a:latin typeface="Cooper Black" panose="0208090404030B020404" pitchFamily="18" charset="0"/>
              </a:rPr>
              <a:t>sespis</a:t>
            </a:r>
            <a:r>
              <a:rPr lang="sv-SE" sz="3200" dirty="0" smtClean="0">
                <a:solidFill>
                  <a:srgbClr val="FF0000"/>
                </a:solidFill>
                <a:effectLst>
                  <a:outerShdw blurRad="38100" dist="38100" dir="2700000" algn="tl">
                    <a:srgbClr val="000000">
                      <a:alpha val="43137"/>
                    </a:srgbClr>
                  </a:outerShdw>
                </a:effectLst>
                <a:latin typeface="Cooper Black" panose="0208090404030B020404" pitchFamily="18" charset="0"/>
              </a:rPr>
              <a:t> har identifierats på avdelningen!</a:t>
            </a:r>
            <a:endParaRPr lang="sv-SE" sz="3200" dirty="0">
              <a:solidFill>
                <a:srgbClr val="FF0000"/>
              </a:solidFill>
              <a:effectLst>
                <a:outerShdw blurRad="38100" dist="38100" dir="2700000" algn="tl">
                  <a:srgbClr val="000000">
                    <a:alpha val="43137"/>
                  </a:srgbClr>
                </a:outerShdw>
              </a:effectLst>
              <a:latin typeface="Cooper Black" panose="0208090404030B020404" pitchFamily="18" charset="0"/>
            </a:endParaRPr>
          </a:p>
        </p:txBody>
      </p:sp>
    </p:spTree>
    <p:extLst>
      <p:ext uri="{BB962C8B-B14F-4D97-AF65-F5344CB8AC3E}">
        <p14:creationId xmlns:p14="http://schemas.microsoft.com/office/powerpoint/2010/main" val="314204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101207788"/>
              </p:ext>
            </p:extLst>
          </p:nvPr>
        </p:nvGraphicFramePr>
        <p:xfrm>
          <a:off x="1524000" y="1047750"/>
          <a:ext cx="6096000" cy="2982162"/>
        </p:xfrm>
        <a:graphic>
          <a:graphicData uri="http://schemas.openxmlformats.org/drawingml/2006/table">
            <a:tbl>
              <a:tblPr firstRow="1" bandRow="1">
                <a:tableStyleId>{5C22544A-7EE6-4342-B048-85BDC9FD1C3A}</a:tableStyleId>
              </a:tblPr>
              <a:tblGrid>
                <a:gridCol w="3048000"/>
                <a:gridCol w="3048000"/>
              </a:tblGrid>
              <a:tr h="1491081">
                <a:tc>
                  <a:txBody>
                    <a:bodyPr/>
                    <a:lstStyle/>
                    <a:p>
                      <a:endParaRPr lang="sv-SE" sz="1400" dirty="0"/>
                    </a:p>
                  </a:txBody>
                  <a:tcPr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sv-SE" sz="1400" dirty="0"/>
                    </a:p>
                  </a:txBody>
                  <a:tcPr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solidFill>
                  </a:tcPr>
                </a:tc>
              </a:tr>
              <a:tr h="1491081">
                <a:tc>
                  <a:txBody>
                    <a:bodyPr/>
                    <a:lstStyle/>
                    <a:p>
                      <a:endParaRPr lang="sv-SE" sz="1400" dirty="0"/>
                    </a:p>
                  </a:txBody>
                  <a:tcPr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endParaRPr lang="sv-SE" sz="1400" dirty="0"/>
                    </a:p>
                  </a:txBody>
                  <a:tcPr marT="34290" marB="3429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r>
            </a:tbl>
          </a:graphicData>
        </a:graphic>
      </p:graphicFrame>
      <p:sp>
        <p:nvSpPr>
          <p:cNvPr id="3" name="textruta 2"/>
          <p:cNvSpPr txBox="1"/>
          <p:nvPr/>
        </p:nvSpPr>
        <p:spPr>
          <a:xfrm>
            <a:off x="5580112" y="4137924"/>
            <a:ext cx="1300356" cy="369332"/>
          </a:xfrm>
          <a:prstGeom prst="rect">
            <a:avLst/>
          </a:prstGeom>
          <a:noFill/>
        </p:spPr>
        <p:txBody>
          <a:bodyPr wrap="none" rtlCol="0">
            <a:spAutoFit/>
          </a:bodyPr>
          <a:lstStyle/>
          <a:p>
            <a:r>
              <a:rPr lang="sv-SE" b="1" dirty="0" smtClean="0">
                <a:solidFill>
                  <a:schemeClr val="accent2"/>
                </a:solidFill>
              </a:rPr>
              <a:t>INOTROPI</a:t>
            </a:r>
            <a:endParaRPr lang="sv-SE" b="1" dirty="0">
              <a:solidFill>
                <a:schemeClr val="accent2"/>
              </a:solidFill>
            </a:endParaRPr>
          </a:p>
        </p:txBody>
      </p:sp>
      <p:sp>
        <p:nvSpPr>
          <p:cNvPr id="4" name="textruta 3"/>
          <p:cNvSpPr txBox="1"/>
          <p:nvPr/>
        </p:nvSpPr>
        <p:spPr>
          <a:xfrm rot="5400000">
            <a:off x="7029376" y="1629115"/>
            <a:ext cx="1950086" cy="369332"/>
          </a:xfrm>
          <a:prstGeom prst="rect">
            <a:avLst/>
          </a:prstGeom>
          <a:noFill/>
        </p:spPr>
        <p:txBody>
          <a:bodyPr wrap="none" rtlCol="0">
            <a:spAutoFit/>
          </a:bodyPr>
          <a:lstStyle/>
          <a:p>
            <a:r>
              <a:rPr lang="sv-SE" b="1" dirty="0" smtClean="0">
                <a:solidFill>
                  <a:schemeClr val="tx2"/>
                </a:solidFill>
              </a:rPr>
              <a:t>VASOPRESSOR</a:t>
            </a:r>
            <a:endParaRPr lang="sv-SE" b="1" dirty="0">
              <a:solidFill>
                <a:schemeClr val="tx2"/>
              </a:solidFill>
            </a:endParaRPr>
          </a:p>
        </p:txBody>
      </p:sp>
      <p:sp>
        <p:nvSpPr>
          <p:cNvPr id="5" name="textruta 4"/>
          <p:cNvSpPr txBox="1"/>
          <p:nvPr/>
        </p:nvSpPr>
        <p:spPr>
          <a:xfrm rot="16200000">
            <a:off x="-936832" y="2290072"/>
            <a:ext cx="3394904" cy="369332"/>
          </a:xfrm>
          <a:prstGeom prst="rect">
            <a:avLst/>
          </a:prstGeom>
          <a:noFill/>
        </p:spPr>
        <p:txBody>
          <a:bodyPr wrap="none" rtlCol="0">
            <a:spAutoFit/>
          </a:bodyPr>
          <a:lstStyle/>
          <a:p>
            <a:r>
              <a:rPr lang="sv-SE" b="1" dirty="0" smtClean="0"/>
              <a:t>EFFEKT PÅ PERIFERA KÄRL</a:t>
            </a:r>
            <a:endParaRPr lang="sv-SE" b="1" dirty="0"/>
          </a:p>
        </p:txBody>
      </p:sp>
      <p:sp>
        <p:nvSpPr>
          <p:cNvPr id="6" name="textruta 5"/>
          <p:cNvSpPr txBox="1"/>
          <p:nvPr/>
        </p:nvSpPr>
        <p:spPr>
          <a:xfrm rot="16200000">
            <a:off x="302990" y="1629115"/>
            <a:ext cx="1915909" cy="369332"/>
          </a:xfrm>
          <a:prstGeom prst="rect">
            <a:avLst/>
          </a:prstGeom>
          <a:noFill/>
        </p:spPr>
        <p:txBody>
          <a:bodyPr wrap="none" rtlCol="0">
            <a:spAutoFit/>
          </a:bodyPr>
          <a:lstStyle/>
          <a:p>
            <a:r>
              <a:rPr lang="sv-SE" dirty="0" smtClean="0"/>
              <a:t>KONSTRIKTION</a:t>
            </a:r>
            <a:endParaRPr lang="sv-SE" dirty="0"/>
          </a:p>
        </p:txBody>
      </p:sp>
      <p:sp>
        <p:nvSpPr>
          <p:cNvPr id="7" name="textruta 6"/>
          <p:cNvSpPr txBox="1"/>
          <p:nvPr/>
        </p:nvSpPr>
        <p:spPr>
          <a:xfrm rot="16200000">
            <a:off x="514618" y="3074677"/>
            <a:ext cx="1492653" cy="369332"/>
          </a:xfrm>
          <a:prstGeom prst="rect">
            <a:avLst/>
          </a:prstGeom>
          <a:noFill/>
        </p:spPr>
        <p:txBody>
          <a:bodyPr wrap="none" rtlCol="0">
            <a:spAutoFit/>
          </a:bodyPr>
          <a:lstStyle/>
          <a:p>
            <a:r>
              <a:rPr lang="sv-SE" dirty="0" smtClean="0"/>
              <a:t>DILATATION</a:t>
            </a:r>
            <a:endParaRPr lang="sv-SE" dirty="0"/>
          </a:p>
        </p:txBody>
      </p:sp>
      <p:sp>
        <p:nvSpPr>
          <p:cNvPr id="8" name="textruta 7"/>
          <p:cNvSpPr txBox="1"/>
          <p:nvPr/>
        </p:nvSpPr>
        <p:spPr>
          <a:xfrm>
            <a:off x="3275857" y="412822"/>
            <a:ext cx="3117200" cy="369332"/>
          </a:xfrm>
          <a:prstGeom prst="rect">
            <a:avLst/>
          </a:prstGeom>
          <a:noFill/>
        </p:spPr>
        <p:txBody>
          <a:bodyPr wrap="none" rtlCol="0">
            <a:spAutoFit/>
          </a:bodyPr>
          <a:lstStyle/>
          <a:p>
            <a:r>
              <a:rPr lang="sv-SE" b="1" dirty="0" smtClean="0"/>
              <a:t>DIREKT INOTROP EFFEKT</a:t>
            </a:r>
            <a:endParaRPr lang="sv-SE" b="1" dirty="0"/>
          </a:p>
        </p:txBody>
      </p:sp>
      <p:sp>
        <p:nvSpPr>
          <p:cNvPr id="9" name="textruta 8"/>
          <p:cNvSpPr txBox="1"/>
          <p:nvPr/>
        </p:nvSpPr>
        <p:spPr>
          <a:xfrm>
            <a:off x="5829927" y="689821"/>
            <a:ext cx="453970" cy="369332"/>
          </a:xfrm>
          <a:prstGeom prst="rect">
            <a:avLst/>
          </a:prstGeom>
          <a:noFill/>
        </p:spPr>
        <p:txBody>
          <a:bodyPr wrap="none" rtlCol="0">
            <a:spAutoFit/>
          </a:bodyPr>
          <a:lstStyle/>
          <a:p>
            <a:r>
              <a:rPr lang="sv-SE" dirty="0" smtClean="0"/>
              <a:t>JA</a:t>
            </a:r>
            <a:endParaRPr lang="sv-SE" dirty="0"/>
          </a:p>
        </p:txBody>
      </p:sp>
      <p:sp>
        <p:nvSpPr>
          <p:cNvPr id="10" name="textruta 9"/>
          <p:cNvSpPr txBox="1"/>
          <p:nvPr/>
        </p:nvSpPr>
        <p:spPr>
          <a:xfrm>
            <a:off x="2888378" y="689821"/>
            <a:ext cx="620683" cy="369332"/>
          </a:xfrm>
          <a:prstGeom prst="rect">
            <a:avLst/>
          </a:prstGeom>
          <a:noFill/>
        </p:spPr>
        <p:txBody>
          <a:bodyPr wrap="none" rtlCol="0">
            <a:spAutoFit/>
          </a:bodyPr>
          <a:lstStyle/>
          <a:p>
            <a:r>
              <a:rPr lang="sv-SE" dirty="0" smtClean="0"/>
              <a:t>NEJ</a:t>
            </a:r>
            <a:endParaRPr lang="sv-SE" dirty="0"/>
          </a:p>
        </p:txBody>
      </p:sp>
      <p:sp>
        <p:nvSpPr>
          <p:cNvPr id="11" name="textruta 10"/>
          <p:cNvSpPr txBox="1"/>
          <p:nvPr/>
        </p:nvSpPr>
        <p:spPr>
          <a:xfrm>
            <a:off x="2314300" y="1482850"/>
            <a:ext cx="1633781" cy="369332"/>
          </a:xfrm>
          <a:prstGeom prst="rect">
            <a:avLst/>
          </a:prstGeom>
          <a:noFill/>
        </p:spPr>
        <p:txBody>
          <a:bodyPr wrap="none" rtlCol="0">
            <a:spAutoFit/>
          </a:bodyPr>
          <a:lstStyle/>
          <a:p>
            <a:r>
              <a:rPr lang="sv-SE" b="1" dirty="0" smtClean="0">
                <a:solidFill>
                  <a:schemeClr val="bg1"/>
                </a:solidFill>
              </a:rPr>
              <a:t>FENYLEFRIN</a:t>
            </a:r>
            <a:endParaRPr lang="sv-SE" b="1" dirty="0">
              <a:solidFill>
                <a:schemeClr val="bg1"/>
              </a:solidFill>
            </a:endParaRPr>
          </a:p>
        </p:txBody>
      </p:sp>
      <p:sp>
        <p:nvSpPr>
          <p:cNvPr id="12" name="textruta 11"/>
          <p:cNvSpPr txBox="1"/>
          <p:nvPr/>
        </p:nvSpPr>
        <p:spPr>
          <a:xfrm>
            <a:off x="2227802" y="1779921"/>
            <a:ext cx="1834669" cy="369332"/>
          </a:xfrm>
          <a:prstGeom prst="rect">
            <a:avLst/>
          </a:prstGeom>
          <a:noFill/>
        </p:spPr>
        <p:txBody>
          <a:bodyPr wrap="none" rtlCol="0">
            <a:spAutoFit/>
          </a:bodyPr>
          <a:lstStyle/>
          <a:p>
            <a:r>
              <a:rPr lang="sv-SE" b="1" dirty="0" smtClean="0">
                <a:solidFill>
                  <a:schemeClr val="bg1"/>
                </a:solidFill>
              </a:rPr>
              <a:t>VASOPRESSIN</a:t>
            </a:r>
            <a:endParaRPr lang="sv-SE" b="1" dirty="0">
              <a:solidFill>
                <a:schemeClr val="bg1"/>
              </a:solidFill>
            </a:endParaRPr>
          </a:p>
        </p:txBody>
      </p:sp>
      <p:sp>
        <p:nvSpPr>
          <p:cNvPr id="13" name="textruta 12"/>
          <p:cNvSpPr txBox="1"/>
          <p:nvPr/>
        </p:nvSpPr>
        <p:spPr>
          <a:xfrm>
            <a:off x="5268681" y="1344350"/>
            <a:ext cx="2056973" cy="369332"/>
          </a:xfrm>
          <a:prstGeom prst="rect">
            <a:avLst/>
          </a:prstGeom>
          <a:noFill/>
        </p:spPr>
        <p:txBody>
          <a:bodyPr wrap="none" rtlCol="0">
            <a:spAutoFit/>
          </a:bodyPr>
          <a:lstStyle/>
          <a:p>
            <a:r>
              <a:rPr lang="sv-SE" b="1" dirty="0" smtClean="0">
                <a:solidFill>
                  <a:schemeClr val="bg1"/>
                </a:solidFill>
              </a:rPr>
              <a:t>NORADRENALIN</a:t>
            </a:r>
            <a:endParaRPr lang="sv-SE" b="1" dirty="0">
              <a:solidFill>
                <a:schemeClr val="bg1"/>
              </a:solidFill>
            </a:endParaRPr>
          </a:p>
        </p:txBody>
      </p:sp>
      <p:sp>
        <p:nvSpPr>
          <p:cNvPr id="14" name="textruta 13"/>
          <p:cNvSpPr txBox="1"/>
          <p:nvPr/>
        </p:nvSpPr>
        <p:spPr>
          <a:xfrm>
            <a:off x="5404325" y="1641422"/>
            <a:ext cx="1544012" cy="369332"/>
          </a:xfrm>
          <a:prstGeom prst="rect">
            <a:avLst/>
          </a:prstGeom>
          <a:noFill/>
        </p:spPr>
        <p:txBody>
          <a:bodyPr wrap="none" rtlCol="0">
            <a:spAutoFit/>
          </a:bodyPr>
          <a:lstStyle/>
          <a:p>
            <a:r>
              <a:rPr lang="sv-SE" b="1" dirty="0" smtClean="0">
                <a:solidFill>
                  <a:schemeClr val="bg1"/>
                </a:solidFill>
              </a:rPr>
              <a:t>ADRENALIN</a:t>
            </a:r>
            <a:endParaRPr lang="sv-SE" b="1" dirty="0">
              <a:solidFill>
                <a:schemeClr val="bg1"/>
              </a:solidFill>
            </a:endParaRPr>
          </a:p>
        </p:txBody>
      </p:sp>
      <p:sp>
        <p:nvSpPr>
          <p:cNvPr id="15" name="textruta 14"/>
          <p:cNvSpPr txBox="1"/>
          <p:nvPr/>
        </p:nvSpPr>
        <p:spPr>
          <a:xfrm>
            <a:off x="5487489" y="1918421"/>
            <a:ext cx="1257588" cy="369332"/>
          </a:xfrm>
          <a:prstGeom prst="rect">
            <a:avLst/>
          </a:prstGeom>
          <a:noFill/>
        </p:spPr>
        <p:txBody>
          <a:bodyPr wrap="none" rtlCol="0">
            <a:spAutoFit/>
          </a:bodyPr>
          <a:lstStyle/>
          <a:p>
            <a:r>
              <a:rPr lang="sv-SE" b="1" dirty="0" smtClean="0">
                <a:solidFill>
                  <a:schemeClr val="bg1"/>
                </a:solidFill>
              </a:rPr>
              <a:t>DOPAMIN</a:t>
            </a:r>
            <a:endParaRPr lang="sv-SE" b="1" dirty="0">
              <a:solidFill>
                <a:schemeClr val="bg1"/>
              </a:solidFill>
            </a:endParaRPr>
          </a:p>
        </p:txBody>
      </p:sp>
      <p:sp>
        <p:nvSpPr>
          <p:cNvPr id="16" name="textruta 15"/>
          <p:cNvSpPr txBox="1"/>
          <p:nvPr/>
        </p:nvSpPr>
        <p:spPr>
          <a:xfrm>
            <a:off x="2317117" y="2927079"/>
            <a:ext cx="2074286" cy="369332"/>
          </a:xfrm>
          <a:prstGeom prst="rect">
            <a:avLst/>
          </a:prstGeom>
          <a:noFill/>
        </p:spPr>
        <p:txBody>
          <a:bodyPr wrap="none" rtlCol="0">
            <a:spAutoFit/>
          </a:bodyPr>
          <a:lstStyle/>
          <a:p>
            <a:r>
              <a:rPr lang="sv-SE" b="1" dirty="0" smtClean="0"/>
              <a:t>NITROGLYCERIN</a:t>
            </a:r>
            <a:endParaRPr lang="sv-SE" b="1" dirty="0"/>
          </a:p>
        </p:txBody>
      </p:sp>
      <p:sp>
        <p:nvSpPr>
          <p:cNvPr id="17" name="textruta 16"/>
          <p:cNvSpPr txBox="1"/>
          <p:nvPr/>
        </p:nvSpPr>
        <p:spPr>
          <a:xfrm>
            <a:off x="2359373" y="3252339"/>
            <a:ext cx="1928733" cy="369332"/>
          </a:xfrm>
          <a:prstGeom prst="rect">
            <a:avLst/>
          </a:prstGeom>
          <a:noFill/>
        </p:spPr>
        <p:txBody>
          <a:bodyPr wrap="none" rtlCol="0">
            <a:spAutoFit/>
          </a:bodyPr>
          <a:lstStyle/>
          <a:p>
            <a:r>
              <a:rPr lang="sv-SE" b="1" dirty="0" smtClean="0"/>
              <a:t>NITROPRUSSID</a:t>
            </a:r>
            <a:endParaRPr lang="sv-SE" b="1" dirty="0"/>
          </a:p>
        </p:txBody>
      </p:sp>
      <p:sp>
        <p:nvSpPr>
          <p:cNvPr id="18" name="textruta 17"/>
          <p:cNvSpPr txBox="1"/>
          <p:nvPr/>
        </p:nvSpPr>
        <p:spPr>
          <a:xfrm>
            <a:off x="5436450" y="2923684"/>
            <a:ext cx="1578189" cy="369332"/>
          </a:xfrm>
          <a:prstGeom prst="rect">
            <a:avLst/>
          </a:prstGeom>
          <a:noFill/>
        </p:spPr>
        <p:txBody>
          <a:bodyPr wrap="none" rtlCol="0">
            <a:spAutoFit/>
          </a:bodyPr>
          <a:lstStyle/>
          <a:p>
            <a:r>
              <a:rPr lang="sv-SE" b="1" dirty="0" smtClean="0">
                <a:solidFill>
                  <a:schemeClr val="bg1"/>
                </a:solidFill>
              </a:rPr>
              <a:t>DOBUTAMIN</a:t>
            </a:r>
            <a:endParaRPr lang="sv-SE" b="1" dirty="0">
              <a:solidFill>
                <a:schemeClr val="bg1"/>
              </a:solidFill>
            </a:endParaRPr>
          </a:p>
        </p:txBody>
      </p:sp>
      <p:sp>
        <p:nvSpPr>
          <p:cNvPr id="19" name="textruta 18"/>
          <p:cNvSpPr txBox="1"/>
          <p:nvPr/>
        </p:nvSpPr>
        <p:spPr>
          <a:xfrm>
            <a:off x="5546800" y="3200683"/>
            <a:ext cx="1326004" cy="369332"/>
          </a:xfrm>
          <a:prstGeom prst="rect">
            <a:avLst/>
          </a:prstGeom>
          <a:noFill/>
        </p:spPr>
        <p:txBody>
          <a:bodyPr wrap="none" rtlCol="0">
            <a:spAutoFit/>
          </a:bodyPr>
          <a:lstStyle/>
          <a:p>
            <a:r>
              <a:rPr lang="sv-SE" b="1" dirty="0" smtClean="0">
                <a:solidFill>
                  <a:schemeClr val="bg1"/>
                </a:solidFill>
              </a:rPr>
              <a:t>MILRINON</a:t>
            </a:r>
          </a:p>
        </p:txBody>
      </p:sp>
      <p:sp>
        <p:nvSpPr>
          <p:cNvPr id="20" name="textruta 19"/>
          <p:cNvSpPr txBox="1"/>
          <p:nvPr/>
        </p:nvSpPr>
        <p:spPr>
          <a:xfrm>
            <a:off x="1624379" y="1114793"/>
            <a:ext cx="1561133" cy="30777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sv-SE" sz="1400" b="1" dirty="0" smtClean="0"/>
              <a:t>VASOPRESSOR</a:t>
            </a:r>
            <a:endParaRPr lang="sv-SE" sz="1400" b="1" dirty="0"/>
          </a:p>
        </p:txBody>
      </p:sp>
      <p:sp>
        <p:nvSpPr>
          <p:cNvPr id="21" name="textruta 20"/>
          <p:cNvSpPr txBox="1"/>
          <p:nvPr/>
        </p:nvSpPr>
        <p:spPr>
          <a:xfrm>
            <a:off x="4661751" y="1114793"/>
            <a:ext cx="1383712" cy="30777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sv-SE" sz="1400" b="1" dirty="0" smtClean="0"/>
              <a:t>INOPRESSOR</a:t>
            </a:r>
            <a:endParaRPr lang="sv-SE" sz="1400" b="1" dirty="0"/>
          </a:p>
        </p:txBody>
      </p:sp>
      <p:sp>
        <p:nvSpPr>
          <p:cNvPr id="22" name="textruta 21"/>
          <p:cNvSpPr txBox="1"/>
          <p:nvPr/>
        </p:nvSpPr>
        <p:spPr>
          <a:xfrm>
            <a:off x="1624378" y="2610948"/>
            <a:ext cx="1461169" cy="30777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sv-SE" sz="1400" b="1" dirty="0" smtClean="0"/>
              <a:t>VASODILATOR</a:t>
            </a:r>
            <a:endParaRPr lang="sv-SE" sz="1400" b="1" dirty="0"/>
          </a:p>
        </p:txBody>
      </p:sp>
      <p:sp>
        <p:nvSpPr>
          <p:cNvPr id="23" name="textruta 22"/>
          <p:cNvSpPr txBox="1"/>
          <p:nvPr/>
        </p:nvSpPr>
        <p:spPr>
          <a:xfrm>
            <a:off x="4661750" y="2610948"/>
            <a:ext cx="1283749" cy="30777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sv-SE" sz="1400" b="1" dirty="0" smtClean="0"/>
              <a:t>INODILATOR</a:t>
            </a:r>
            <a:endParaRPr lang="sv-SE" sz="1400" b="1" dirty="0"/>
          </a:p>
        </p:txBody>
      </p:sp>
      <p:sp>
        <p:nvSpPr>
          <p:cNvPr id="24" name="textruta 23"/>
          <p:cNvSpPr txBox="1"/>
          <p:nvPr/>
        </p:nvSpPr>
        <p:spPr>
          <a:xfrm>
            <a:off x="5268680" y="3462914"/>
            <a:ext cx="2044149" cy="369332"/>
          </a:xfrm>
          <a:prstGeom prst="rect">
            <a:avLst/>
          </a:prstGeom>
          <a:noFill/>
        </p:spPr>
        <p:txBody>
          <a:bodyPr wrap="none" rtlCol="0">
            <a:spAutoFit/>
          </a:bodyPr>
          <a:lstStyle/>
          <a:p>
            <a:r>
              <a:rPr lang="sv-SE" b="1" dirty="0" smtClean="0">
                <a:solidFill>
                  <a:schemeClr val="bg1"/>
                </a:solidFill>
              </a:rPr>
              <a:t>LEVOSIMENDAN</a:t>
            </a:r>
          </a:p>
        </p:txBody>
      </p:sp>
    </p:spTree>
    <p:extLst>
      <p:ext uri="{BB962C8B-B14F-4D97-AF65-F5344CB8AC3E}">
        <p14:creationId xmlns:p14="http://schemas.microsoft.com/office/powerpoint/2010/main" val="127339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50"/>
                                        <p:tgtEl>
                                          <p:spTgt spid="13"/>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50"/>
                                        <p:tgtEl>
                                          <p:spTgt spid="1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50"/>
                                        <p:tgtEl>
                                          <p:spTgt spid="15"/>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50"/>
                                        <p:tgtEl>
                                          <p:spTgt spid="16"/>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50"/>
                                        <p:tgtEl>
                                          <p:spTgt spid="17"/>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250"/>
                                        <p:tgtEl>
                                          <p:spTgt spid="18"/>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5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25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25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5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25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animBg="1"/>
      <p:bldP spid="21" grpId="0" animBg="1"/>
      <p:bldP spid="22" grpId="0" animBg="1"/>
      <p:bldP spid="23" grpId="0" animBg="1"/>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4933" y="384370"/>
            <a:ext cx="5775884" cy="360697"/>
          </a:xfrm>
        </p:spPr>
        <p:txBody>
          <a:bodyPr>
            <a:normAutofit fontScale="90000"/>
          </a:bodyPr>
          <a:lstStyle/>
          <a:p>
            <a:r>
              <a:rPr lang="sv-SE" dirty="0" smtClean="0"/>
              <a:t>Patientfallet…..</a:t>
            </a:r>
            <a:endParaRPr lang="sv-SE" dirty="0"/>
          </a:p>
        </p:txBody>
      </p:sp>
      <p:sp>
        <p:nvSpPr>
          <p:cNvPr id="3" name="Platshållare för innehåll 2"/>
          <p:cNvSpPr>
            <a:spLocks noGrp="1"/>
          </p:cNvSpPr>
          <p:nvPr>
            <p:ph sz="half" idx="1"/>
          </p:nvPr>
        </p:nvSpPr>
        <p:spPr>
          <a:xfrm>
            <a:off x="1457255" y="705353"/>
            <a:ext cx="5978096" cy="3646514"/>
          </a:xfrm>
        </p:spPr>
        <p:txBody>
          <a:bodyPr>
            <a:normAutofit fontScale="55000" lnSpcReduction="20000"/>
          </a:bodyPr>
          <a:lstStyle/>
          <a:p>
            <a:r>
              <a:rPr lang="sv-SE" sz="2900" dirty="0" smtClean="0"/>
              <a:t>Klockan </a:t>
            </a:r>
            <a:r>
              <a:rPr lang="sv-SE" sz="2900" b="1" dirty="0" smtClean="0"/>
              <a:t>12:05</a:t>
            </a:r>
            <a:r>
              <a:rPr lang="sv-SE" sz="2900" dirty="0"/>
              <a:t>: SpO2 85% AF 20 puls 107 </a:t>
            </a:r>
            <a:r>
              <a:rPr lang="sv-SE" sz="2900" dirty="0" err="1"/>
              <a:t>bltr</a:t>
            </a:r>
            <a:r>
              <a:rPr lang="sv-SE" sz="2900" dirty="0"/>
              <a:t> 112/64 temp </a:t>
            </a:r>
            <a:r>
              <a:rPr lang="sv-SE" sz="2900" dirty="0" smtClean="0"/>
              <a:t>37,1</a:t>
            </a:r>
          </a:p>
          <a:p>
            <a:pPr lvl="0"/>
            <a:r>
              <a:rPr lang="sv-SE" sz="2900" dirty="0"/>
              <a:t>prover övrigt tas </a:t>
            </a:r>
            <a:r>
              <a:rPr lang="sv-SE" sz="2900" b="1" dirty="0"/>
              <a:t>13:30</a:t>
            </a:r>
            <a:r>
              <a:rPr lang="sv-SE" sz="2900" dirty="0"/>
              <a:t>. </a:t>
            </a:r>
            <a:r>
              <a:rPr lang="sv-SE" sz="2900" dirty="0" smtClean="0"/>
              <a:t>Odlingar oklart när och vad.</a:t>
            </a:r>
          </a:p>
          <a:p>
            <a:r>
              <a:rPr lang="sv-SE" sz="2900" dirty="0"/>
              <a:t>Antibiotika </a:t>
            </a:r>
            <a:r>
              <a:rPr lang="sv-SE" sz="2900" dirty="0" err="1"/>
              <a:t>Meronem</a:t>
            </a:r>
            <a:r>
              <a:rPr lang="sv-SE" sz="2900" dirty="0"/>
              <a:t> </a:t>
            </a:r>
            <a:r>
              <a:rPr lang="sv-SE" sz="2900" b="1" dirty="0"/>
              <a:t>ordineras </a:t>
            </a:r>
            <a:r>
              <a:rPr lang="sv-SE" sz="2900" b="1" dirty="0" err="1"/>
              <a:t>kl</a:t>
            </a:r>
            <a:r>
              <a:rPr lang="sv-SE" sz="2900" b="1" dirty="0"/>
              <a:t> 13:40 </a:t>
            </a:r>
            <a:r>
              <a:rPr lang="sv-SE" sz="2900" dirty="0"/>
              <a:t>administreras </a:t>
            </a:r>
            <a:r>
              <a:rPr lang="sv-SE" sz="2900" b="1" dirty="0"/>
              <a:t>14:12.  </a:t>
            </a:r>
            <a:r>
              <a:rPr lang="sv-SE" sz="2900" dirty="0" err="1"/>
              <a:t>Dalacin</a:t>
            </a:r>
            <a:r>
              <a:rPr lang="sv-SE" sz="2900" dirty="0"/>
              <a:t> tillägg ordineras 13:40, </a:t>
            </a:r>
            <a:r>
              <a:rPr lang="sv-SE" sz="2900" b="1" dirty="0"/>
              <a:t>administreras 15:39.</a:t>
            </a:r>
          </a:p>
          <a:p>
            <a:r>
              <a:rPr lang="sv-SE" sz="2900" dirty="0"/>
              <a:t>Tidslinje; patient utan behandling 11:23 -14:12. </a:t>
            </a:r>
          </a:p>
          <a:p>
            <a:pPr lvl="0"/>
            <a:r>
              <a:rPr lang="sv-SE" sz="2900" dirty="0" smtClean="0"/>
              <a:t>Är patienten i chock 12:05? </a:t>
            </a:r>
          </a:p>
          <a:p>
            <a:pPr lvl="0"/>
            <a:r>
              <a:rPr lang="sv-SE" sz="2900" dirty="0"/>
              <a:t>Patient blir sämre, mer förvirrad, plockig , oklart vilken tid patienten kommer till </a:t>
            </a:r>
            <a:r>
              <a:rPr lang="sv-SE" sz="2900" dirty="0" err="1"/>
              <a:t>avd</a:t>
            </a:r>
            <a:r>
              <a:rPr lang="sv-SE" sz="2900" dirty="0"/>
              <a:t>, sista anteckning på akutjournal är </a:t>
            </a:r>
            <a:r>
              <a:rPr lang="sv-SE" sz="2900" dirty="0" err="1"/>
              <a:t>kl</a:t>
            </a:r>
            <a:r>
              <a:rPr lang="sv-SE" sz="2900" dirty="0"/>
              <a:t> 16:10. </a:t>
            </a:r>
          </a:p>
          <a:p>
            <a:pPr lvl="0"/>
            <a:r>
              <a:rPr lang="sv-SE" sz="2900" i="1" dirty="0">
                <a:solidFill>
                  <a:srgbClr val="FF0000"/>
                </a:solidFill>
                <a:effectLst>
                  <a:outerShdw blurRad="38100" dist="38100" dir="2700000" algn="tl">
                    <a:srgbClr val="000000">
                      <a:alpha val="43137"/>
                    </a:srgbClr>
                  </a:outerShdw>
                </a:effectLst>
              </a:rPr>
              <a:t>En liter R-Ac sedan </a:t>
            </a:r>
            <a:r>
              <a:rPr lang="sv-SE" sz="2900" i="1" dirty="0" err="1">
                <a:solidFill>
                  <a:srgbClr val="FF0000"/>
                </a:solidFill>
                <a:effectLst>
                  <a:outerShdw blurRad="38100" dist="38100" dir="2700000" algn="tl">
                    <a:srgbClr val="000000">
                      <a:alpha val="43137"/>
                    </a:srgbClr>
                  </a:outerShdw>
                </a:effectLst>
              </a:rPr>
              <a:t>kl</a:t>
            </a:r>
            <a:r>
              <a:rPr lang="sv-SE" sz="2900" i="1" dirty="0">
                <a:solidFill>
                  <a:srgbClr val="FF0000"/>
                </a:solidFill>
                <a:effectLst>
                  <a:outerShdw blurRad="38100" dist="38100" dir="2700000" algn="tl">
                    <a:srgbClr val="000000">
                      <a:alpha val="43137"/>
                    </a:srgbClr>
                  </a:outerShdw>
                </a:effectLst>
              </a:rPr>
              <a:t> 11:23…</a:t>
            </a:r>
          </a:p>
          <a:p>
            <a:pPr lvl="0"/>
            <a:endParaRPr lang="sv-SE"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8942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Vätskebehov vis sepsis/septisk chock		</a:t>
            </a:r>
            <a:endParaRPr lang="sv-SE" dirty="0"/>
          </a:p>
        </p:txBody>
      </p:sp>
      <p:sp>
        <p:nvSpPr>
          <p:cNvPr id="3" name="Platshållare för innehåll 2"/>
          <p:cNvSpPr>
            <a:spLocks noGrp="1"/>
          </p:cNvSpPr>
          <p:nvPr>
            <p:ph sz="half" idx="1"/>
          </p:nvPr>
        </p:nvSpPr>
        <p:spPr>
          <a:xfrm>
            <a:off x="1574800" y="1151466"/>
            <a:ext cx="5996018" cy="3467629"/>
          </a:xfrm>
        </p:spPr>
        <p:txBody>
          <a:bodyPr/>
          <a:lstStyle/>
          <a:p>
            <a:r>
              <a:rPr lang="sv-SE" dirty="0" smtClean="0"/>
              <a:t>Ofta uttalad </a:t>
            </a:r>
            <a:r>
              <a:rPr lang="sv-SE" dirty="0" err="1" smtClean="0"/>
              <a:t>hypovolemi</a:t>
            </a:r>
            <a:r>
              <a:rPr lang="sv-SE" dirty="0"/>
              <a:t> </a:t>
            </a:r>
            <a:r>
              <a:rPr lang="sv-SE" dirty="0" smtClean="0"/>
              <a:t>(diarré, kräkning, ödembildning, peritonit. </a:t>
            </a:r>
          </a:p>
          <a:p>
            <a:r>
              <a:rPr lang="sv-SE" dirty="0" smtClean="0"/>
              <a:t>Lägg till en relativ </a:t>
            </a:r>
            <a:r>
              <a:rPr lang="sv-SE" dirty="0" err="1" smtClean="0"/>
              <a:t>hypovolemi</a:t>
            </a:r>
            <a:r>
              <a:rPr lang="sv-SE" dirty="0" smtClean="0"/>
              <a:t> (septisk </a:t>
            </a:r>
            <a:r>
              <a:rPr lang="sv-SE" dirty="0" err="1" smtClean="0"/>
              <a:t>vasodilatation</a:t>
            </a:r>
            <a:r>
              <a:rPr lang="sv-SE" dirty="0" smtClean="0"/>
              <a:t> med </a:t>
            </a:r>
            <a:r>
              <a:rPr lang="sv-SE" dirty="0" err="1" smtClean="0"/>
              <a:t>poolning</a:t>
            </a:r>
            <a:r>
              <a:rPr lang="sv-SE" dirty="0" smtClean="0"/>
              <a:t> av blod i periferin).</a:t>
            </a:r>
          </a:p>
          <a:p>
            <a:r>
              <a:rPr lang="sv-SE" dirty="0" err="1" smtClean="0"/>
              <a:t>Hypovolemin</a:t>
            </a:r>
            <a:r>
              <a:rPr lang="sv-SE" dirty="0" smtClean="0"/>
              <a:t> ger otillräckligt flöde i mikrocirkulationen som är en orsaksfaktor till multiorgansvikten. </a:t>
            </a:r>
          </a:p>
          <a:p>
            <a:r>
              <a:rPr lang="sv-SE" dirty="0" smtClean="0"/>
              <a:t>7-8 liter första dygnet på IVA är inte ovanligt hos den septiska patienten. </a:t>
            </a:r>
            <a:endParaRPr lang="sv-SE" dirty="0"/>
          </a:p>
        </p:txBody>
      </p:sp>
    </p:spTree>
    <p:extLst>
      <p:ext uri="{BB962C8B-B14F-4D97-AF65-F5344CB8AC3E}">
        <p14:creationId xmlns:p14="http://schemas.microsoft.com/office/powerpoint/2010/main" val="690060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Vätskor…	</a:t>
            </a:r>
            <a:endParaRPr lang="sv-SE" dirty="0"/>
          </a:p>
        </p:txBody>
      </p:sp>
      <p:sp>
        <p:nvSpPr>
          <p:cNvPr id="3" name="Platshållare för innehåll 2"/>
          <p:cNvSpPr>
            <a:spLocks noGrp="1"/>
          </p:cNvSpPr>
          <p:nvPr>
            <p:ph sz="half" idx="1"/>
          </p:nvPr>
        </p:nvSpPr>
        <p:spPr/>
        <p:txBody>
          <a:bodyPr>
            <a:normAutofit fontScale="92500"/>
          </a:bodyPr>
          <a:lstStyle/>
          <a:p>
            <a:r>
              <a:rPr lang="sv-SE" b="1" u="sng" dirty="0" err="1" smtClean="0"/>
              <a:t>Kristalloider</a:t>
            </a:r>
            <a:r>
              <a:rPr lang="sv-SE" b="1" u="sng" dirty="0" smtClean="0"/>
              <a:t>; </a:t>
            </a:r>
            <a:r>
              <a:rPr lang="sv-SE" dirty="0" smtClean="0"/>
              <a:t>här står olika joner (Na+, </a:t>
            </a:r>
            <a:r>
              <a:rPr lang="sv-SE" dirty="0" err="1" smtClean="0"/>
              <a:t>Cl</a:t>
            </a:r>
            <a:r>
              <a:rPr lang="sv-SE" dirty="0" smtClean="0"/>
              <a:t>, Ac, HCO3) för de osmotiska krafterna. De jonerna passerar fritt över kapillärmembran men däremot inte genom andra cellmembran. </a:t>
            </a:r>
            <a:r>
              <a:rPr lang="sv-SE" i="1" dirty="0" smtClean="0">
                <a:solidFill>
                  <a:srgbClr val="FF0000"/>
                </a:solidFill>
                <a:effectLst>
                  <a:outerShdw blurRad="38100" dist="38100" dir="2700000" algn="tl">
                    <a:srgbClr val="000000">
                      <a:alpha val="43137"/>
                    </a:srgbClr>
                  </a:outerShdw>
                </a:effectLst>
              </a:rPr>
              <a:t>Natriumklorid, Ringer Acetat</a:t>
            </a:r>
          </a:p>
          <a:p>
            <a:r>
              <a:rPr lang="sv-SE" b="1" u="sng" dirty="0" smtClean="0"/>
              <a:t>Kolloider</a:t>
            </a:r>
            <a:r>
              <a:rPr lang="sv-SE" dirty="0" smtClean="0"/>
              <a:t>; osmotiska krafter utövas av stora molekyler som dextran, albumin, polypeptider eller stärkelse. Penetrerar inte kapillärväggarna lika lätt som salterna vilket innebär att </a:t>
            </a:r>
            <a:r>
              <a:rPr lang="sv-SE" dirty="0" err="1" smtClean="0"/>
              <a:t>infunderad</a:t>
            </a:r>
            <a:r>
              <a:rPr lang="sv-SE" dirty="0" smtClean="0"/>
              <a:t> lösning stannar kvar längre i blodbanan. </a:t>
            </a:r>
            <a:r>
              <a:rPr lang="sv-SE" i="1" dirty="0" smtClean="0">
                <a:solidFill>
                  <a:srgbClr val="FF0000"/>
                </a:solidFill>
                <a:effectLst>
                  <a:outerShdw blurRad="38100" dist="38100" dir="2700000" algn="tl">
                    <a:srgbClr val="000000">
                      <a:alpha val="43137"/>
                    </a:srgbClr>
                  </a:outerShdw>
                </a:effectLst>
              </a:rPr>
              <a:t>Den enda rekommenderade kolloiden i IVA sammanhang är f.n. albumin.</a:t>
            </a:r>
          </a:p>
        </p:txBody>
      </p:sp>
    </p:spTree>
    <p:extLst>
      <p:ext uri="{BB962C8B-B14F-4D97-AF65-F5344CB8AC3E}">
        <p14:creationId xmlns:p14="http://schemas.microsoft.com/office/powerpoint/2010/main" val="9070231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Plasma </a:t>
            </a:r>
            <a:endParaRPr lang="sv-SE" dirty="0"/>
          </a:p>
        </p:txBody>
      </p:sp>
      <p:sp>
        <p:nvSpPr>
          <p:cNvPr id="3" name="Platshållare för innehåll 2"/>
          <p:cNvSpPr>
            <a:spLocks noGrp="1"/>
          </p:cNvSpPr>
          <p:nvPr>
            <p:ph sz="half" idx="1"/>
          </p:nvPr>
        </p:nvSpPr>
        <p:spPr>
          <a:xfrm>
            <a:off x="1592722" y="1314953"/>
            <a:ext cx="2657545" cy="3033209"/>
          </a:xfrm>
        </p:spPr>
        <p:txBody>
          <a:bodyPr>
            <a:normAutofit fontScale="92500"/>
          </a:bodyPr>
          <a:lstStyle/>
          <a:p>
            <a:r>
              <a:rPr lang="sv-SE" dirty="0" smtClean="0"/>
              <a:t>Humant plasma, (</a:t>
            </a:r>
            <a:r>
              <a:rPr lang="sv-SE" i="1" dirty="0" smtClean="0">
                <a:solidFill>
                  <a:srgbClr val="FF0000"/>
                </a:solidFill>
                <a:effectLst>
                  <a:outerShdw blurRad="38100" dist="38100" dir="2700000" algn="tl">
                    <a:srgbClr val="000000">
                      <a:alpha val="43137"/>
                    </a:srgbClr>
                  </a:outerShdw>
                </a:effectLst>
              </a:rPr>
              <a:t>FFP, färskfrusen plasma</a:t>
            </a:r>
            <a:r>
              <a:rPr lang="sv-SE" dirty="0" smtClean="0"/>
              <a:t>)</a:t>
            </a:r>
          </a:p>
          <a:p>
            <a:r>
              <a:rPr lang="sv-SE" dirty="0" smtClean="0"/>
              <a:t>Finns egentligen ingen indikation att använda plasma som volymexpander annat än när patient blöder och man önskar ge koagulationsfaktorer. </a:t>
            </a: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475" y="1766358"/>
            <a:ext cx="2762250" cy="1657350"/>
          </a:xfrm>
          <a:prstGeom prst="rect">
            <a:avLst/>
          </a:prstGeom>
        </p:spPr>
      </p:pic>
    </p:spTree>
    <p:extLst>
      <p:ext uri="{BB962C8B-B14F-4D97-AF65-F5344CB8AC3E}">
        <p14:creationId xmlns:p14="http://schemas.microsoft.com/office/powerpoint/2010/main" val="990119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Vätsketerapi</a:t>
            </a:r>
            <a:br>
              <a:rPr lang="sv-SE" dirty="0" smtClean="0"/>
            </a:br>
            <a:endParaRPr lang="sv-SE" dirty="0"/>
          </a:p>
        </p:txBody>
      </p:sp>
      <p:sp>
        <p:nvSpPr>
          <p:cNvPr id="3" name="Platshållare för innehåll 2"/>
          <p:cNvSpPr>
            <a:spLocks noGrp="1"/>
          </p:cNvSpPr>
          <p:nvPr>
            <p:ph sz="half" idx="1"/>
          </p:nvPr>
        </p:nvSpPr>
        <p:spPr/>
        <p:txBody>
          <a:bodyPr/>
          <a:lstStyle/>
          <a:p>
            <a:r>
              <a:rPr lang="sv-SE" dirty="0" smtClean="0">
                <a:solidFill>
                  <a:srgbClr val="FF0000"/>
                </a:solidFill>
                <a:effectLst>
                  <a:outerShdw blurRad="38100" dist="38100" dir="2700000" algn="tl">
                    <a:srgbClr val="000000">
                      <a:alpha val="43137"/>
                    </a:srgbClr>
                  </a:outerShdw>
                </a:effectLst>
              </a:rPr>
              <a:t>Positiv vätskebalans </a:t>
            </a:r>
            <a:r>
              <a:rPr lang="sv-SE" dirty="0" smtClean="0"/>
              <a:t>är kopplad till </a:t>
            </a:r>
            <a:r>
              <a:rPr lang="sv-SE" dirty="0" smtClean="0">
                <a:solidFill>
                  <a:srgbClr val="FF0000"/>
                </a:solidFill>
                <a:effectLst>
                  <a:outerShdw blurRad="38100" dist="38100" dir="2700000" algn="tl">
                    <a:srgbClr val="000000">
                      <a:alpha val="43137"/>
                    </a:srgbClr>
                  </a:outerShdw>
                </a:effectLst>
              </a:rPr>
              <a:t>ökad mortalitet</a:t>
            </a:r>
            <a:r>
              <a:rPr lang="sv-SE" dirty="0" smtClean="0"/>
              <a:t>. Den nya riktlinjerna för sepsisbehandling är mer generös med noradrenalin tidigt och hålla tillbaka intravenösa vätskor. </a:t>
            </a:r>
          </a:p>
          <a:p>
            <a:r>
              <a:rPr lang="sv-SE" dirty="0" smtClean="0"/>
              <a:t>Rekommendationer: </a:t>
            </a:r>
            <a:r>
              <a:rPr lang="sv-SE" dirty="0" err="1" smtClean="0"/>
              <a:t>bltr</a:t>
            </a:r>
            <a:r>
              <a:rPr lang="sv-SE" dirty="0" smtClean="0"/>
              <a:t> under 90 </a:t>
            </a:r>
            <a:r>
              <a:rPr lang="sv-SE" dirty="0" err="1" smtClean="0"/>
              <a:t>mmHg</a:t>
            </a:r>
            <a:r>
              <a:rPr lang="sv-SE" dirty="0" smtClean="0"/>
              <a:t> systoliskt och/ eller laktat över 1 </a:t>
            </a:r>
            <a:r>
              <a:rPr lang="sv-SE" dirty="0" err="1" smtClean="0"/>
              <a:t>mmol</a:t>
            </a:r>
            <a:r>
              <a:rPr lang="sv-SE" dirty="0" smtClean="0"/>
              <a:t>/L, BE under -5 = R-Ac 500 ml-1000 ml /30  minuter.  Detta är innan IVA kontaktas! </a:t>
            </a:r>
            <a:endParaRPr lang="sv-SE" dirty="0"/>
          </a:p>
          <a:p>
            <a:r>
              <a:rPr lang="sv-SE" dirty="0" smtClean="0"/>
              <a:t>IVA; Ringer-Acetat 1000-4000 ml timme 1-4. </a:t>
            </a:r>
            <a:endParaRPr lang="sv-SE" dirty="0"/>
          </a:p>
        </p:txBody>
      </p:sp>
    </p:spTree>
    <p:extLst>
      <p:ext uri="{BB962C8B-B14F-4D97-AF65-F5344CB8AC3E}">
        <p14:creationId xmlns:p14="http://schemas.microsoft.com/office/powerpoint/2010/main" val="23200208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ctr"/>
            <a:r>
              <a:rPr lang="sv-SE" dirty="0" smtClean="0"/>
              <a:t/>
            </a:r>
            <a:br>
              <a:rPr lang="sv-SE" dirty="0" smtClean="0"/>
            </a:br>
            <a:r>
              <a:rPr lang="sv-SE" dirty="0"/>
              <a:t/>
            </a:r>
            <a:br>
              <a:rPr lang="sv-SE" dirty="0"/>
            </a:br>
            <a:r>
              <a:rPr lang="sv-SE" dirty="0" smtClean="0"/>
              <a:t>Njursvikt</a:t>
            </a:r>
            <a:r>
              <a:rPr lang="sv-SE" dirty="0"/>
              <a:t/>
            </a:r>
            <a:br>
              <a:rPr lang="sv-SE" dirty="0"/>
            </a:br>
            <a:endParaRPr lang="sv-SE" dirty="0"/>
          </a:p>
        </p:txBody>
      </p:sp>
      <p:sp>
        <p:nvSpPr>
          <p:cNvPr id="3" name="Platshållare för innehåll 2"/>
          <p:cNvSpPr>
            <a:spLocks noGrp="1"/>
          </p:cNvSpPr>
          <p:nvPr>
            <p:ph sz="half" idx="1"/>
          </p:nvPr>
        </p:nvSpPr>
        <p:spPr>
          <a:xfrm>
            <a:off x="1439333" y="846668"/>
            <a:ext cx="6089152" cy="4021665"/>
          </a:xfrm>
        </p:spPr>
        <p:txBody>
          <a:bodyPr/>
          <a:lstStyle/>
          <a:p>
            <a:r>
              <a:rPr lang="sv-SE" dirty="0"/>
              <a:t>PRERENAL: Otillräcklig </a:t>
            </a:r>
            <a:r>
              <a:rPr lang="sv-SE" dirty="0" err="1"/>
              <a:t>njurperfusion</a:t>
            </a:r>
            <a:r>
              <a:rPr lang="sv-SE" dirty="0"/>
              <a:t>; </a:t>
            </a:r>
            <a:r>
              <a:rPr lang="sv-SE" dirty="0" err="1"/>
              <a:t>exp</a:t>
            </a:r>
            <a:r>
              <a:rPr lang="sv-SE" dirty="0"/>
              <a:t> </a:t>
            </a:r>
            <a:r>
              <a:rPr lang="sv-SE" dirty="0" err="1"/>
              <a:t>hypovolemi</a:t>
            </a:r>
            <a:r>
              <a:rPr lang="sv-SE" dirty="0"/>
              <a:t>, </a:t>
            </a:r>
            <a:r>
              <a:rPr lang="sv-SE" dirty="0" err="1"/>
              <a:t>hypotension</a:t>
            </a:r>
            <a:r>
              <a:rPr lang="sv-SE" dirty="0"/>
              <a:t>.</a:t>
            </a:r>
          </a:p>
          <a:p>
            <a:pPr marL="0" indent="0">
              <a:buNone/>
            </a:pPr>
            <a:endParaRPr lang="sv-SE" dirty="0"/>
          </a:p>
          <a:p>
            <a:r>
              <a:rPr lang="sv-SE" dirty="0"/>
              <a:t>POSTRENAL: Avflödeshinder</a:t>
            </a:r>
          </a:p>
          <a:p>
            <a:endParaRPr lang="sv-SE" dirty="0"/>
          </a:p>
          <a:p>
            <a:pPr marL="0" indent="0">
              <a:buNone/>
            </a:pPr>
            <a:r>
              <a:rPr lang="sv-SE" dirty="0"/>
              <a:t>Om dessa orsaker ej åtgärds har vi förr eller senare</a:t>
            </a:r>
            <a:r>
              <a:rPr lang="is-IS" dirty="0" smtClean="0"/>
              <a:t>….</a:t>
            </a:r>
            <a:endParaRPr lang="sv-SE" dirty="0" smtClean="0"/>
          </a:p>
          <a:p>
            <a:pPr marL="0" indent="0">
              <a:buNone/>
            </a:pPr>
            <a:r>
              <a:rPr lang="sv-SE" dirty="0" smtClean="0"/>
              <a:t>INTRARENAL</a:t>
            </a:r>
            <a:r>
              <a:rPr lang="sv-SE" dirty="0"/>
              <a:t>: Skada i njurparenkymet; toxiska metaboliter, sepsis, </a:t>
            </a:r>
            <a:r>
              <a:rPr lang="sv-SE" dirty="0" err="1"/>
              <a:t>ischemi</a:t>
            </a:r>
            <a:r>
              <a:rPr lang="sv-SE" dirty="0"/>
              <a:t>.</a:t>
            </a:r>
          </a:p>
          <a:p>
            <a:pPr marL="0" indent="0">
              <a:buNone/>
            </a:pPr>
            <a:r>
              <a:rPr lang="sv-SE" dirty="0" smtClean="0"/>
              <a:t>Åtgärda </a:t>
            </a:r>
            <a:r>
              <a:rPr lang="sv-SE" dirty="0"/>
              <a:t>alltid pre- och </a:t>
            </a:r>
            <a:r>
              <a:rPr lang="sv-SE" dirty="0" err="1"/>
              <a:t>postrenala</a:t>
            </a:r>
            <a:r>
              <a:rPr lang="sv-SE" dirty="0"/>
              <a:t> orsakerna först..</a:t>
            </a:r>
          </a:p>
          <a:p>
            <a:endParaRPr lang="sv-SE" dirty="0"/>
          </a:p>
        </p:txBody>
      </p:sp>
    </p:spTree>
    <p:extLst>
      <p:ext uri="{BB962C8B-B14F-4D97-AF65-F5344CB8AC3E}">
        <p14:creationId xmlns:p14="http://schemas.microsoft.com/office/powerpoint/2010/main" val="1125617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37267" y="384370"/>
            <a:ext cx="5733550" cy="419963"/>
          </a:xfrm>
        </p:spPr>
        <p:txBody>
          <a:bodyPr>
            <a:normAutofit fontScale="90000"/>
          </a:bodyPr>
          <a:lstStyle/>
          <a:p>
            <a:pPr algn="ctr"/>
            <a:r>
              <a:rPr lang="sv-SE" dirty="0" smtClean="0"/>
              <a:t>Varför behövs vårdprogram…?</a:t>
            </a:r>
            <a:endParaRPr lang="sv-SE" dirty="0"/>
          </a:p>
        </p:txBody>
      </p:sp>
      <p:sp>
        <p:nvSpPr>
          <p:cNvPr id="3" name="Platshållare för innehåll 2"/>
          <p:cNvSpPr>
            <a:spLocks noGrp="1"/>
          </p:cNvSpPr>
          <p:nvPr>
            <p:ph sz="half" idx="1"/>
          </p:nvPr>
        </p:nvSpPr>
        <p:spPr/>
        <p:txBody>
          <a:bodyPr/>
          <a:lstStyle/>
          <a:p>
            <a:r>
              <a:rPr lang="sv-SE" dirty="0" smtClean="0"/>
              <a:t>Forskning visar ändå att mortalitet minskar med dessa åtgärder. </a:t>
            </a:r>
          </a:p>
          <a:p>
            <a:r>
              <a:rPr lang="sv-SE" dirty="0" smtClean="0"/>
              <a:t>Handläggning är inte alltid optimal.</a:t>
            </a:r>
          </a:p>
          <a:p>
            <a:r>
              <a:rPr lang="sv-SE" dirty="0" smtClean="0"/>
              <a:t>Behov av klara definitioner och enhetliga riktlinjer!</a:t>
            </a:r>
            <a:endParaRPr lang="sv-SE" dirty="0"/>
          </a:p>
        </p:txBody>
      </p:sp>
    </p:spTree>
    <p:extLst>
      <p:ext uri="{BB962C8B-B14F-4D97-AF65-F5344CB8AC3E}">
        <p14:creationId xmlns:p14="http://schemas.microsoft.com/office/powerpoint/2010/main" val="27287272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err="1" smtClean="0"/>
              <a:t>Diuretika</a:t>
            </a:r>
            <a:r>
              <a:rPr lang="sv-SE" dirty="0" smtClean="0"/>
              <a:t>?</a:t>
            </a:r>
            <a:br>
              <a:rPr lang="sv-SE" dirty="0" smtClean="0"/>
            </a:br>
            <a:endParaRPr lang="sv-SE" dirty="0"/>
          </a:p>
        </p:txBody>
      </p:sp>
      <p:sp>
        <p:nvSpPr>
          <p:cNvPr id="3" name="Platshållare för innehåll 2"/>
          <p:cNvSpPr>
            <a:spLocks noGrp="1"/>
          </p:cNvSpPr>
          <p:nvPr>
            <p:ph sz="half" idx="1"/>
          </p:nvPr>
        </p:nvSpPr>
        <p:spPr/>
        <p:txBody>
          <a:bodyPr/>
          <a:lstStyle/>
          <a:p>
            <a:r>
              <a:rPr lang="sv-SE" dirty="0"/>
              <a:t>DRIVA PÅ DIURESEN? Finns inga indikationer på att </a:t>
            </a:r>
            <a:r>
              <a:rPr lang="sv-SE" dirty="0" err="1"/>
              <a:t>diuretika</a:t>
            </a:r>
            <a:r>
              <a:rPr lang="sv-SE" dirty="0"/>
              <a:t> har effekt på förloppet av njursvikt, men används för bättre reglering av vätskebalansen vid </a:t>
            </a:r>
            <a:r>
              <a:rPr lang="sv-SE" dirty="0" smtClean="0"/>
              <a:t>minskad </a:t>
            </a:r>
            <a:r>
              <a:rPr lang="sv-SE" dirty="0"/>
              <a:t>urinproduktion.</a:t>
            </a:r>
          </a:p>
          <a:p>
            <a:endParaRPr lang="sv-SE" dirty="0"/>
          </a:p>
          <a:p>
            <a:pPr marL="0" indent="0">
              <a:buNone/>
            </a:pPr>
            <a:r>
              <a:rPr lang="sv-SE" dirty="0"/>
              <a:t>INFUSION? INJEKTION</a:t>
            </a:r>
            <a:r>
              <a:rPr lang="sv-SE" dirty="0" smtClean="0"/>
              <a:t>? Beror på hur stor dos och hur patienten svarar på läkemedlet. </a:t>
            </a:r>
            <a:endParaRPr lang="sv-SE" dirty="0"/>
          </a:p>
          <a:p>
            <a:pPr marL="0" indent="0">
              <a:buNone/>
            </a:pPr>
            <a:r>
              <a:rPr lang="sv-SE" dirty="0" smtClean="0"/>
              <a:t>Tänk </a:t>
            </a:r>
            <a:r>
              <a:rPr lang="sv-SE" dirty="0"/>
              <a:t>alltid VOLYM, VOLYM, VOLYM före du börja tänka DIURETIKA vid njursvikt.</a:t>
            </a:r>
          </a:p>
          <a:p>
            <a:endParaRPr lang="sv-SE" dirty="0"/>
          </a:p>
        </p:txBody>
      </p:sp>
    </p:spTree>
    <p:extLst>
      <p:ext uri="{BB962C8B-B14F-4D97-AF65-F5344CB8AC3E}">
        <p14:creationId xmlns:p14="http://schemas.microsoft.com/office/powerpoint/2010/main" val="29072036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När startar vi dialys?</a:t>
            </a:r>
            <a:br>
              <a:rPr lang="sv-SE" dirty="0" smtClean="0"/>
            </a:br>
            <a:endParaRPr lang="sv-SE" dirty="0"/>
          </a:p>
        </p:txBody>
      </p:sp>
      <p:sp>
        <p:nvSpPr>
          <p:cNvPr id="3" name="Platshållare för innehåll 2"/>
          <p:cNvSpPr>
            <a:spLocks noGrp="1"/>
          </p:cNvSpPr>
          <p:nvPr>
            <p:ph sz="half" idx="1"/>
          </p:nvPr>
        </p:nvSpPr>
        <p:spPr/>
        <p:txBody>
          <a:bodyPr/>
          <a:lstStyle/>
          <a:p>
            <a:pPr marL="0" indent="0">
              <a:buNone/>
            </a:pPr>
            <a:r>
              <a:rPr lang="sv-SE" dirty="0"/>
              <a:t>DIALYSINDIKATIONER:</a:t>
            </a:r>
          </a:p>
          <a:p>
            <a:r>
              <a:rPr lang="sv-SE" dirty="0" err="1"/>
              <a:t>Hypovolemi</a:t>
            </a:r>
            <a:endParaRPr lang="sv-SE" dirty="0"/>
          </a:p>
          <a:p>
            <a:r>
              <a:rPr lang="sv-SE" dirty="0"/>
              <a:t>Lungödem</a:t>
            </a:r>
          </a:p>
          <a:p>
            <a:r>
              <a:rPr lang="sv-SE" dirty="0" err="1"/>
              <a:t>Hyperkalemi</a:t>
            </a:r>
            <a:r>
              <a:rPr lang="sv-SE" dirty="0"/>
              <a:t> &gt;6,5 </a:t>
            </a:r>
            <a:r>
              <a:rPr lang="sv-SE" dirty="0" err="1"/>
              <a:t>mmol</a:t>
            </a:r>
            <a:r>
              <a:rPr lang="sv-SE" dirty="0"/>
              <a:t>/l</a:t>
            </a:r>
          </a:p>
          <a:p>
            <a:r>
              <a:rPr lang="sv-SE" dirty="0" err="1"/>
              <a:t>Acidos</a:t>
            </a:r>
            <a:r>
              <a:rPr lang="sv-SE" dirty="0"/>
              <a:t> – svår pH&lt;7,1</a:t>
            </a:r>
          </a:p>
          <a:p>
            <a:r>
              <a:rPr lang="sv-SE" dirty="0"/>
              <a:t>Uremiska komplikationer</a:t>
            </a:r>
          </a:p>
          <a:p>
            <a:r>
              <a:rPr lang="sv-SE" dirty="0" err="1"/>
              <a:t>Oliguri</a:t>
            </a:r>
            <a:r>
              <a:rPr lang="sv-SE" dirty="0"/>
              <a:t> &lt;200 ml/12 h</a:t>
            </a:r>
          </a:p>
          <a:p>
            <a:endParaRPr lang="sv-SE" dirty="0"/>
          </a:p>
        </p:txBody>
      </p:sp>
    </p:spTree>
    <p:extLst>
      <p:ext uri="{BB962C8B-B14F-4D97-AF65-F5344CB8AC3E}">
        <p14:creationId xmlns:p14="http://schemas.microsoft.com/office/powerpoint/2010/main" val="29981925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ska vi sträva efter?</a:t>
            </a:r>
            <a:endParaRPr lang="sv-SE" dirty="0"/>
          </a:p>
        </p:txBody>
      </p:sp>
      <p:sp>
        <p:nvSpPr>
          <p:cNvPr id="3" name="Platshållare för innehåll 2"/>
          <p:cNvSpPr>
            <a:spLocks noGrp="1"/>
          </p:cNvSpPr>
          <p:nvPr>
            <p:ph sz="half" idx="1"/>
          </p:nvPr>
        </p:nvSpPr>
        <p:spPr/>
        <p:txBody>
          <a:bodyPr>
            <a:normAutofit fontScale="92500" lnSpcReduction="10000"/>
          </a:bodyPr>
          <a:lstStyle/>
          <a:p>
            <a:pPr marL="0" indent="0">
              <a:buNone/>
            </a:pPr>
            <a:r>
              <a:rPr lang="sv-SE" sz="1800" b="1" dirty="0"/>
              <a:t>Behandlingsmål inom 1 timme efter påbörjad behandling: </a:t>
            </a:r>
            <a:endParaRPr lang="sv-SE" sz="1800" dirty="0"/>
          </a:p>
          <a:p>
            <a:r>
              <a:rPr lang="sv-SE" dirty="0"/>
              <a:t>Systoliskt blodtryck &gt;90 mm Hg </a:t>
            </a:r>
          </a:p>
          <a:p>
            <a:r>
              <a:rPr lang="sv-SE" dirty="0"/>
              <a:t>Saturation (</a:t>
            </a:r>
            <a:r>
              <a:rPr lang="sv-SE" dirty="0" err="1"/>
              <a:t>pulsoximetri</a:t>
            </a:r>
            <a:r>
              <a:rPr lang="sv-SE" dirty="0"/>
              <a:t>) &gt;93 % </a:t>
            </a:r>
          </a:p>
          <a:p>
            <a:pPr marL="0" indent="0">
              <a:buNone/>
            </a:pPr>
            <a:endParaRPr lang="sv-SE" dirty="0"/>
          </a:p>
          <a:p>
            <a:pPr marL="0" indent="0">
              <a:buNone/>
            </a:pPr>
            <a:r>
              <a:rPr lang="sv-SE" sz="1800" b="1" dirty="0"/>
              <a:t>Behandlingsmål inom 6 timmar efter påbörjad behandling: </a:t>
            </a:r>
            <a:endParaRPr lang="sv-SE" sz="1800" dirty="0"/>
          </a:p>
          <a:p>
            <a:r>
              <a:rPr lang="sv-SE" dirty="0"/>
              <a:t>Urinproduktion &gt;0,5 ml/kg/h (utan </a:t>
            </a:r>
            <a:r>
              <a:rPr lang="sv-SE" dirty="0" err="1"/>
              <a:t>diuretika</a:t>
            </a:r>
            <a:r>
              <a:rPr lang="sv-SE" dirty="0"/>
              <a:t>) </a:t>
            </a:r>
          </a:p>
          <a:p>
            <a:r>
              <a:rPr lang="sv-SE" dirty="0"/>
              <a:t>Laktatnivå Sjunkande </a:t>
            </a:r>
          </a:p>
          <a:p>
            <a:endParaRPr lang="sv-SE" dirty="0"/>
          </a:p>
        </p:txBody>
      </p:sp>
    </p:spTree>
    <p:extLst>
      <p:ext uri="{BB962C8B-B14F-4D97-AF65-F5344CB8AC3E}">
        <p14:creationId xmlns:p14="http://schemas.microsoft.com/office/powerpoint/2010/main" val="41460853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81668" y="304799"/>
            <a:ext cx="5962150" cy="753534"/>
          </a:xfrm>
        </p:spPr>
        <p:txBody>
          <a:bodyPr>
            <a:normAutofit fontScale="90000"/>
          </a:bodyPr>
          <a:lstStyle/>
          <a:p>
            <a:r>
              <a:rPr lang="sv-SE" dirty="0" smtClean="0"/>
              <a:t>Ungefär tre dygn efter insjuknandet….</a:t>
            </a:r>
            <a:endParaRPr lang="sv-SE" dirty="0"/>
          </a:p>
        </p:txBody>
      </p:sp>
      <p:sp>
        <p:nvSpPr>
          <p:cNvPr id="3" name="Platshållare för innehåll 2"/>
          <p:cNvSpPr>
            <a:spLocks noGrp="1"/>
          </p:cNvSpPr>
          <p:nvPr>
            <p:ph sz="half" idx="1"/>
          </p:nvPr>
        </p:nvSpPr>
        <p:spPr>
          <a:xfrm>
            <a:off x="1151467" y="1193799"/>
            <a:ext cx="6419351" cy="3154363"/>
          </a:xfrm>
        </p:spPr>
        <p:txBody>
          <a:bodyPr>
            <a:normAutofit fontScale="92500" lnSpcReduction="10000"/>
          </a:bodyPr>
          <a:lstStyle/>
          <a:p>
            <a:pPr lvl="0"/>
            <a:r>
              <a:rPr lang="sv-SE" dirty="0"/>
              <a:t>Stora sårytor, sjunkande Hb (76 torsdag fm) fortsatt instabil. NA ökas 0,5 </a:t>
            </a:r>
            <a:r>
              <a:rPr lang="sv-SE" dirty="0" err="1"/>
              <a:t>mcg</a:t>
            </a:r>
            <a:r>
              <a:rPr lang="sv-SE" dirty="0"/>
              <a:t>/kg/min, </a:t>
            </a:r>
            <a:r>
              <a:rPr lang="sv-SE" dirty="0" err="1"/>
              <a:t>pitressin</a:t>
            </a:r>
            <a:r>
              <a:rPr lang="sv-SE" dirty="0"/>
              <a:t> ökas, </a:t>
            </a:r>
            <a:r>
              <a:rPr lang="sv-SE" dirty="0" err="1"/>
              <a:t>simdax</a:t>
            </a:r>
            <a:r>
              <a:rPr lang="sv-SE" dirty="0"/>
              <a:t>, blodtransfusion, tillägg av infusion adrenalin. </a:t>
            </a:r>
          </a:p>
          <a:p>
            <a:pPr lvl="0"/>
            <a:r>
              <a:rPr lang="sv-SE" dirty="0"/>
              <a:t>Torsdag; högt myoglobinvärde, diures 0, +17000 ml vätskebalans. + 8kg vikt. </a:t>
            </a:r>
          </a:p>
          <a:p>
            <a:pPr lvl="0"/>
            <a:r>
              <a:rPr lang="sv-SE" dirty="0"/>
              <a:t>CDK in, prisma start med sepsisfilter som sista utväg. Här har behandlingsbegränsningar tagits och 0HLR, 0 intubation. </a:t>
            </a:r>
          </a:p>
          <a:p>
            <a:pPr lvl="0"/>
            <a:r>
              <a:rPr lang="sv-SE" dirty="0"/>
              <a:t>Patienten blir sämre och sämre under kvällen och börjar bli tungandad. Dock vaken/väckbar och pratar hela tiden. </a:t>
            </a:r>
            <a:r>
              <a:rPr lang="sv-SE" dirty="0" smtClean="0"/>
              <a:t>Försök med NIV </a:t>
            </a:r>
            <a:r>
              <a:rPr lang="sv-SE" dirty="0" err="1" smtClean="0"/>
              <a:t>pga</a:t>
            </a:r>
            <a:r>
              <a:rPr lang="sv-SE" dirty="0" smtClean="0"/>
              <a:t> Co2 retention. Orkar inte… </a:t>
            </a:r>
            <a:endParaRPr lang="sv-SE" dirty="0"/>
          </a:p>
          <a:p>
            <a:pPr lvl="0"/>
            <a:r>
              <a:rPr lang="sv-SE" dirty="0"/>
              <a:t>Avlider 03 tiden, svår cirkulatorisk svikt. </a:t>
            </a:r>
          </a:p>
          <a:p>
            <a:endParaRPr lang="sv-SE" dirty="0"/>
          </a:p>
        </p:txBody>
      </p:sp>
    </p:spTree>
    <p:extLst>
      <p:ext uri="{BB962C8B-B14F-4D97-AF65-F5344CB8AC3E}">
        <p14:creationId xmlns:p14="http://schemas.microsoft.com/office/powerpoint/2010/main" val="18717237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TACK!</a:t>
            </a:r>
            <a:endParaRPr lang="sv-SE" dirty="0"/>
          </a:p>
        </p:txBody>
      </p:sp>
      <p:pic>
        <p:nvPicPr>
          <p:cNvPr id="4" name="Platshållare för innehåll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86138" y="1874044"/>
            <a:ext cx="2390775" cy="1914525"/>
          </a:xfrm>
        </p:spPr>
      </p:pic>
    </p:spTree>
    <p:extLst>
      <p:ext uri="{BB962C8B-B14F-4D97-AF65-F5344CB8AC3E}">
        <p14:creationId xmlns:p14="http://schemas.microsoft.com/office/powerpoint/2010/main" val="894974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68922" y="215037"/>
            <a:ext cx="5978095" cy="377630"/>
          </a:xfrm>
        </p:spPr>
        <p:txBody>
          <a:bodyPr>
            <a:normAutofit fontScale="90000"/>
          </a:bodyPr>
          <a:lstStyle/>
          <a:p>
            <a:pPr algn="ctr"/>
            <a:r>
              <a:rPr lang="sv-SE" dirty="0" smtClean="0"/>
              <a:t>Vem får sepsis?</a:t>
            </a:r>
            <a:endParaRPr lang="sv-SE" dirty="0"/>
          </a:p>
        </p:txBody>
      </p:sp>
      <p:sp>
        <p:nvSpPr>
          <p:cNvPr id="3" name="Platshållare för innehåll 2"/>
          <p:cNvSpPr>
            <a:spLocks noGrp="1"/>
          </p:cNvSpPr>
          <p:nvPr>
            <p:ph sz="half" idx="1"/>
          </p:nvPr>
        </p:nvSpPr>
        <p:spPr>
          <a:xfrm>
            <a:off x="304800" y="524934"/>
            <a:ext cx="6089151" cy="3780895"/>
          </a:xfrm>
        </p:spPr>
        <p:txBody>
          <a:bodyPr>
            <a:normAutofit lnSpcReduction="10000"/>
          </a:bodyPr>
          <a:lstStyle/>
          <a:p>
            <a:r>
              <a:rPr lang="sv-SE" dirty="0" smtClean="0"/>
              <a:t>Hög ålder, över 80 år ger en 6 ggr ökad risk att drabbas av sepsis. </a:t>
            </a:r>
          </a:p>
          <a:p>
            <a:r>
              <a:rPr lang="sv-SE" dirty="0" smtClean="0"/>
              <a:t>Diabetes, hjärtsvikt, KOL och cancer är inte heller bra att ha… men det är ju aldrig bra i och för sig.. </a:t>
            </a:r>
          </a:p>
          <a:p>
            <a:r>
              <a:rPr lang="sv-SE" dirty="0" smtClean="0"/>
              <a:t>Man bör en inte heller vara. Av många anledningar </a:t>
            </a:r>
            <a:r>
              <a:rPr lang="sv-SE" dirty="0" smtClean="0">
                <a:sym typeface="Wingdings" panose="05000000000000000000" pitchFamily="2" charset="2"/>
              </a:rPr>
              <a:t></a:t>
            </a:r>
            <a:endParaRPr lang="sv-SE" dirty="0" smtClean="0"/>
          </a:p>
          <a:p>
            <a:r>
              <a:rPr lang="sv-SE" dirty="0" smtClean="0"/>
              <a:t>Samhällsförvärvad; E-</a:t>
            </a:r>
            <a:r>
              <a:rPr lang="sv-SE" dirty="0" err="1" smtClean="0"/>
              <a:t>coli</a:t>
            </a:r>
            <a:r>
              <a:rPr lang="sv-SE" dirty="0" smtClean="0"/>
              <a:t>, </a:t>
            </a:r>
            <a:r>
              <a:rPr lang="sv-SE" dirty="0" err="1" smtClean="0"/>
              <a:t>streptococcus</a:t>
            </a:r>
            <a:r>
              <a:rPr lang="sv-SE" dirty="0" smtClean="0"/>
              <a:t> </a:t>
            </a:r>
            <a:r>
              <a:rPr lang="sv-SE" dirty="0" err="1" smtClean="0"/>
              <a:t>pneumoniae</a:t>
            </a:r>
            <a:endParaRPr lang="sv-SE" dirty="0" smtClean="0"/>
          </a:p>
          <a:p>
            <a:r>
              <a:rPr lang="sv-SE" dirty="0" smtClean="0"/>
              <a:t>Vårdrelaterad; enterokocker, </a:t>
            </a:r>
            <a:r>
              <a:rPr lang="sv-SE" dirty="0" err="1" smtClean="0"/>
              <a:t>enterobacteriae</a:t>
            </a:r>
            <a:r>
              <a:rPr lang="sv-SE" dirty="0" smtClean="0"/>
              <a:t>, </a:t>
            </a:r>
            <a:r>
              <a:rPr lang="sv-SE" dirty="0" err="1" smtClean="0"/>
              <a:t>pseudomonas</a:t>
            </a:r>
            <a:r>
              <a:rPr lang="sv-SE" dirty="0" smtClean="0"/>
              <a:t> </a:t>
            </a:r>
            <a:r>
              <a:rPr lang="sv-SE" dirty="0" err="1" smtClean="0"/>
              <a:t>aeruginosa</a:t>
            </a:r>
            <a:r>
              <a:rPr lang="sv-SE" dirty="0" smtClean="0"/>
              <a:t>. </a:t>
            </a:r>
          </a:p>
          <a:p>
            <a:r>
              <a:rPr lang="sv-SE" dirty="0" smtClean="0"/>
              <a:t>Fokus oftast lungor, urinvägar, hud-och mjukdelar och buk.</a:t>
            </a:r>
          </a:p>
          <a:p>
            <a:r>
              <a:rPr lang="sv-SE" dirty="0" smtClean="0"/>
              <a:t>Vintertid! Övre luftvägsinfektioner…snart kommer säsongsinfluensan… </a:t>
            </a:r>
            <a:endParaRPr lang="sv-SE" dirty="0"/>
          </a:p>
        </p:txBody>
      </p:sp>
      <p:pic>
        <p:nvPicPr>
          <p:cNvPr id="1026" name="Picture 2" descr="C:\Users\krisjo01\AppData\Local\Microsoft\Windows\Temporary Internet Files\Content.IE5\L7HH9IW4\old-man-1969215_64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396" y="851323"/>
            <a:ext cx="1588008" cy="19507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risjo01\AppData\Local\Microsoft\Windows\Temporary Internet Files\Content.IE5\L7HH9IW4\800px-Cavitary_tuberculosi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799" y="2943490"/>
            <a:ext cx="1955037" cy="130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571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När dör patienterna… </a:t>
            </a:r>
            <a:endParaRPr lang="sv-SE" dirty="0"/>
          </a:p>
        </p:txBody>
      </p:sp>
      <p:sp>
        <p:nvSpPr>
          <p:cNvPr id="3" name="Platshållare för innehåll 2"/>
          <p:cNvSpPr>
            <a:spLocks noGrp="1"/>
          </p:cNvSpPr>
          <p:nvPr>
            <p:ph sz="half" idx="1"/>
          </p:nvPr>
        </p:nvSpPr>
        <p:spPr>
          <a:xfrm>
            <a:off x="534388" y="1281086"/>
            <a:ext cx="4181545" cy="3033209"/>
          </a:xfrm>
        </p:spPr>
        <p:txBody>
          <a:bodyPr>
            <a:normAutofit lnSpcReduction="10000"/>
          </a:bodyPr>
          <a:lstStyle/>
          <a:p>
            <a:r>
              <a:rPr lang="sv-SE" dirty="0"/>
              <a:t>Första dygnen (4 dygnen)</a:t>
            </a:r>
          </a:p>
          <a:p>
            <a:r>
              <a:rPr lang="sv-SE" dirty="0"/>
              <a:t>Hälften första veckan</a:t>
            </a:r>
          </a:p>
          <a:p>
            <a:r>
              <a:rPr lang="sv-SE" dirty="0" smtClean="0"/>
              <a:t>Resterande inom </a:t>
            </a:r>
            <a:r>
              <a:rPr lang="sv-SE" dirty="0"/>
              <a:t>en månad.</a:t>
            </a:r>
          </a:p>
          <a:p>
            <a:endParaRPr lang="sv-SE" dirty="0"/>
          </a:p>
          <a:p>
            <a:pPr marL="0" indent="0">
              <a:buNone/>
            </a:pPr>
            <a:r>
              <a:rPr lang="sv-SE" dirty="0"/>
              <a:t>Olika utgångspunker för olika patienter –</a:t>
            </a:r>
          </a:p>
          <a:p>
            <a:pPr marL="0" indent="0">
              <a:buNone/>
            </a:pPr>
            <a:r>
              <a:rPr lang="sv-SE" dirty="0"/>
              <a:t>andra </a:t>
            </a:r>
            <a:r>
              <a:rPr lang="sv-SE" dirty="0" smtClean="0"/>
              <a:t>sjukdomar i bagaget..</a:t>
            </a:r>
            <a:endParaRPr lang="sv-SE" dirty="0"/>
          </a:p>
          <a:p>
            <a:pPr marL="0" indent="0">
              <a:buNone/>
            </a:pPr>
            <a:endParaRPr lang="sv-SE" sz="1400" dirty="0"/>
          </a:p>
          <a:p>
            <a:pPr marL="0" indent="0">
              <a:buNone/>
            </a:pPr>
            <a:r>
              <a:rPr lang="sv-SE" sz="1400" dirty="0" smtClean="0"/>
              <a:t>Det initiala </a:t>
            </a:r>
            <a:r>
              <a:rPr lang="sv-SE" sz="1400" dirty="0"/>
              <a:t>omhändertagandet viktigt!!</a:t>
            </a:r>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3266" y="1176867"/>
            <a:ext cx="2150533" cy="3158066"/>
          </a:xfrm>
          <a:prstGeom prst="rect">
            <a:avLst/>
          </a:prstGeom>
        </p:spPr>
      </p:pic>
    </p:spTree>
    <p:extLst>
      <p:ext uri="{BB962C8B-B14F-4D97-AF65-F5344CB8AC3E}">
        <p14:creationId xmlns:p14="http://schemas.microsoft.com/office/powerpoint/2010/main" val="2969964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Definition av sepsis, förändras över tid…	</a:t>
            </a:r>
            <a:endParaRPr lang="sv-SE" dirty="0"/>
          </a:p>
        </p:txBody>
      </p:sp>
      <p:sp>
        <p:nvSpPr>
          <p:cNvPr id="3" name="Platshållare för innehåll 2"/>
          <p:cNvSpPr>
            <a:spLocks noGrp="1"/>
          </p:cNvSpPr>
          <p:nvPr>
            <p:ph sz="half" idx="1"/>
          </p:nvPr>
        </p:nvSpPr>
        <p:spPr>
          <a:xfrm>
            <a:off x="280889" y="1390626"/>
            <a:ext cx="5137778" cy="2080708"/>
          </a:xfrm>
        </p:spPr>
        <p:txBody>
          <a:bodyPr/>
          <a:lstStyle/>
          <a:p>
            <a:r>
              <a:rPr lang="sv-SE" b="1" dirty="0" smtClean="0"/>
              <a:t>Normalförloppet vid en infektion….</a:t>
            </a:r>
          </a:p>
          <a:p>
            <a:r>
              <a:rPr lang="sv-SE" dirty="0" smtClean="0"/>
              <a:t>När det inte fungerar normalt då..?</a:t>
            </a:r>
          </a:p>
          <a:p>
            <a:r>
              <a:rPr lang="sv-SE" dirty="0" smtClean="0"/>
              <a:t>Terminologin ska fånga upp och benämna ett allvarligt förlopp till följd av ett okontrollerat systemsvar på en infektion!</a:t>
            </a:r>
          </a:p>
          <a:p>
            <a:r>
              <a:rPr lang="sv-SE" dirty="0" smtClean="0"/>
              <a:t>SIRS…det kom och sågs och försvann…</a:t>
            </a:r>
            <a:endParaRPr lang="sv-SE" dirty="0"/>
          </a:p>
        </p:txBody>
      </p:sp>
      <p:pic>
        <p:nvPicPr>
          <p:cNvPr id="2050" name="Picture 2" descr="C:\Users\krisjo01\AppData\Local\Microsoft\Windows\Temporary Internet Files\Content.IE5\OM7KCZJA\germ-41368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0026" y="1308901"/>
            <a:ext cx="2966508" cy="288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365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00200" y="262467"/>
            <a:ext cx="6021417" cy="626533"/>
          </a:xfrm>
        </p:spPr>
        <p:txBody>
          <a:bodyPr>
            <a:normAutofit fontScale="90000"/>
          </a:bodyPr>
          <a:lstStyle/>
          <a:p>
            <a:r>
              <a:rPr lang="en-US" dirty="0"/>
              <a:t>Surviving Sepsis Campaign: </a:t>
            </a:r>
            <a:r>
              <a:rPr lang="en-US" sz="1200" dirty="0"/>
              <a:t>International Guidelines for Management of Sepsis and Septic Shock: 2016</a:t>
            </a:r>
            <a:endParaRPr lang="sv-SE" sz="1200" dirty="0"/>
          </a:p>
        </p:txBody>
      </p:sp>
      <p:sp>
        <p:nvSpPr>
          <p:cNvPr id="3" name="Platshållare för innehåll 2"/>
          <p:cNvSpPr>
            <a:spLocks noGrp="1"/>
          </p:cNvSpPr>
          <p:nvPr>
            <p:ph sz="half" idx="1"/>
          </p:nvPr>
        </p:nvSpPr>
        <p:spPr>
          <a:xfrm>
            <a:off x="592667" y="965200"/>
            <a:ext cx="8373533" cy="3556000"/>
          </a:xfrm>
        </p:spPr>
        <p:txBody>
          <a:bodyPr/>
          <a:lstStyle/>
          <a:p>
            <a:r>
              <a:rPr lang="sv-SE" dirty="0" smtClean="0"/>
              <a:t>En samling internationella experter (55 </a:t>
            </a:r>
            <a:r>
              <a:rPr lang="sv-SE" dirty="0" err="1" smtClean="0"/>
              <a:t>st</a:t>
            </a:r>
            <a:r>
              <a:rPr lang="sv-SE" dirty="0" smtClean="0"/>
              <a:t>) från olika organisationer. Den internationella motsvarigheten till det vårdprogram som jag berättat om tidigare. </a:t>
            </a:r>
          </a:p>
          <a:p>
            <a:r>
              <a:rPr lang="sv-SE" dirty="0" smtClean="0"/>
              <a:t>Tidigare riktlinjer sågs över och litteratur/forskning i området användes. </a:t>
            </a:r>
          </a:p>
          <a:p>
            <a:r>
              <a:rPr lang="sv-SE" dirty="0" smtClean="0"/>
              <a:t>Gruppen har tittat på den evidens som behandling vid sepsis och tidigare rekommendationer vilat på. Graderat denna information och fått fram 93 rekommendationer för tidig handläggning och ”återupplivning” av sepsis /septisk chock. </a:t>
            </a:r>
          </a:p>
          <a:p>
            <a:r>
              <a:rPr lang="sv-SE" dirty="0" smtClean="0"/>
              <a:t>32 av dessa graderades som ”starka rekommendationer”</a:t>
            </a:r>
            <a:endParaRPr lang="sv-SE" dirty="0"/>
          </a:p>
        </p:txBody>
      </p:sp>
    </p:spTree>
    <p:extLst>
      <p:ext uri="{BB962C8B-B14F-4D97-AF65-F5344CB8AC3E}">
        <p14:creationId xmlns:p14="http://schemas.microsoft.com/office/powerpoint/2010/main" val="1188460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08667" y="135467"/>
            <a:ext cx="5884334" cy="499533"/>
          </a:xfrm>
        </p:spPr>
        <p:txBody>
          <a:bodyPr>
            <a:normAutofit fontScale="90000"/>
          </a:bodyPr>
          <a:lstStyle/>
          <a:p>
            <a:pPr algn="ctr"/>
            <a:r>
              <a:rPr lang="sv-SE" dirty="0" smtClean="0"/>
              <a:t>Definition av sepsis enligt Sepsis-3</a:t>
            </a:r>
            <a:endParaRPr lang="sv-SE" dirty="0"/>
          </a:p>
        </p:txBody>
      </p:sp>
      <p:sp>
        <p:nvSpPr>
          <p:cNvPr id="3" name="Platshållare för innehåll 2"/>
          <p:cNvSpPr>
            <a:spLocks noGrp="1"/>
          </p:cNvSpPr>
          <p:nvPr>
            <p:ph sz="half" idx="1"/>
          </p:nvPr>
        </p:nvSpPr>
        <p:spPr>
          <a:xfrm>
            <a:off x="1456268" y="897467"/>
            <a:ext cx="6375400" cy="3598333"/>
          </a:xfrm>
        </p:spPr>
        <p:txBody>
          <a:bodyPr>
            <a:normAutofit fontScale="92500"/>
          </a:bodyPr>
          <a:lstStyle/>
          <a:p>
            <a:r>
              <a:rPr lang="sv-SE" i="1" dirty="0" smtClean="0">
                <a:solidFill>
                  <a:srgbClr val="FF0000"/>
                </a:solidFill>
              </a:rPr>
              <a:t>SEPSIS; ”Ett tillstånd med livshotande organdysfunktion som orsakas av ett stört systemiskt svar på infektion.” </a:t>
            </a:r>
          </a:p>
          <a:p>
            <a:r>
              <a:rPr lang="sv-SE" i="1" dirty="0" smtClean="0">
                <a:solidFill>
                  <a:srgbClr val="FF0000"/>
                </a:solidFill>
              </a:rPr>
              <a:t>Septisk chock</a:t>
            </a:r>
            <a:r>
              <a:rPr lang="sv-SE" dirty="0" smtClean="0">
                <a:solidFill>
                  <a:srgbClr val="FF0000"/>
                </a:solidFill>
              </a:rPr>
              <a:t>; </a:t>
            </a:r>
            <a:r>
              <a:rPr lang="sv-SE" dirty="0" smtClean="0"/>
              <a:t>undergrupp av sepsis där bakomliggande faktorer är så uttalade att risken för död är avsevärt ökad. </a:t>
            </a:r>
            <a:r>
              <a:rPr lang="sv-SE" b="1" i="1" dirty="0" smtClean="0"/>
              <a:t>Kvarstående </a:t>
            </a:r>
            <a:r>
              <a:rPr lang="sv-SE" b="1" i="1" dirty="0" err="1" smtClean="0"/>
              <a:t>hypotension</a:t>
            </a:r>
            <a:r>
              <a:rPr lang="sv-SE" b="1" i="1" dirty="0" smtClean="0"/>
              <a:t> som kräver </a:t>
            </a:r>
            <a:r>
              <a:rPr lang="sv-SE" b="1" i="1" dirty="0" err="1" smtClean="0"/>
              <a:t>vasopressor</a:t>
            </a:r>
            <a:r>
              <a:rPr lang="sv-SE" b="1" i="1" dirty="0" smtClean="0"/>
              <a:t> för att upprätthålla ett MAP på minst 65 </a:t>
            </a:r>
            <a:r>
              <a:rPr lang="sv-SE" b="1" i="1" dirty="0" err="1" smtClean="0"/>
              <a:t>mmHg</a:t>
            </a:r>
            <a:r>
              <a:rPr lang="sv-SE" b="1" i="1" dirty="0"/>
              <a:t> </a:t>
            </a:r>
            <a:r>
              <a:rPr lang="sv-SE" b="1" i="1" dirty="0" smtClean="0"/>
              <a:t>+ laktat &gt; 2 </a:t>
            </a:r>
            <a:r>
              <a:rPr lang="sv-SE" b="1" i="1" dirty="0" err="1" smtClean="0"/>
              <a:t>mmol</a:t>
            </a:r>
            <a:r>
              <a:rPr lang="sv-SE" b="1" i="1" dirty="0" smtClean="0"/>
              <a:t>/L trots adekvat vätsketillförsel. </a:t>
            </a:r>
          </a:p>
          <a:p>
            <a:r>
              <a:rPr lang="sv-SE" dirty="0"/>
              <a:t>Finns i dagsläget ingen klinisk eller laboratoriemässig markör som på ett adekvat sätt återspeglar den komplexa processen.</a:t>
            </a:r>
          </a:p>
          <a:p>
            <a:r>
              <a:rPr lang="sv-SE" dirty="0"/>
              <a:t>Organdysfunktion är då avgörande för att fastställa sepsisdiagosen. </a:t>
            </a:r>
          </a:p>
          <a:p>
            <a:endParaRPr lang="sv-SE" b="1" i="1" dirty="0"/>
          </a:p>
        </p:txBody>
      </p:sp>
    </p:spTree>
    <p:extLst>
      <p:ext uri="{BB962C8B-B14F-4D97-AF65-F5344CB8AC3E}">
        <p14:creationId xmlns:p14="http://schemas.microsoft.com/office/powerpoint/2010/main" val="11594607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kt">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p:Policy xmlns:p="office.server.policy" id="" local="true">
  <p:Name>Arbetsdokument</p:Name>
  <p:Description/>
  <p:Statement/>
  <p:PolicyItems>
    <p:PolicyItem featureId="Microsoft.Office.RecordsManagement.PolicyFeatures.Expiration" staticId="0x010100D7963E0E5B7A40E5AEA07389401D709F00FB54EFF0F3EB48149DBBD9563453E190|1214505165" UniqueId="23e47c32-f768-4ed5-a445-a352c8cd3593">
      <p:Name>Bevarande</p:Name>
      <p:Description>Automatisk schemaläggning av innehåll som ska bearbetas, och utföra en bevarandeåtgärd på innehåll som har nått sitt förfallodatum.</p:Description>
      <p:CustomData>
        <Schedules nextStageId="3" default="true">
          <Schedule type="Default">
            <stages>
              <data stageId="1" recur="true" offset="36" unit="months">
                <formula id="Microsoft.Office.RecordsManagement.PolicyFeatures.Expiration.Formula.BuiltIn">
                  <number>0</number>
                  <property>NLLThinningTime</property>
                  <propertyid>2793489f-7251-475b-a975-480031914936</propertyid>
                  <period>months</period>
                </formula>
                <action type="workflow" id="d9837362-db90-41fe-8d27-3f4e28fd673a"/>
              </data>
              <data stageId="2">
                <formula id="Microsoft.Office.RecordsManagement.PolicyFeatures.Expiration.Formula.BuiltIn">
                  <number>1</number>
                  <property>NLLThinningTime</property>
                  <propertyid>2793489f-7251-475b-a975-480031914936</propertyid>
                  <period>months</period>
                </formula>
                <action type="action" id="Microsoft.Office.RecordsManagement.PolicyFeatures.Expiration.Action.MoveToRecycleBin"/>
              </data>
            </stages>
          </Schedule>
        </Schedules>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Arbetsdokument - Excel" ma:contentTypeID="0x010100D7963E0E5B7A40E5AEA07389401D709F00FB54EFF0F3EB48149DBBD9563453E19002008209C297E864B04CA92E59A438F60D18" ma:contentTypeVersion="1901" ma:contentTypeDescription="Arbetsdokument - Excel" ma:contentTypeScope="" ma:versionID="d8a829ee844776434fcc59cc9251f631">
  <xsd:schema xmlns:xsd="http://www.w3.org/2001/XMLSchema" xmlns:xs="http://www.w3.org/2001/XMLSchema" xmlns:p="http://schemas.microsoft.com/office/2006/metadata/properties" xmlns:ns1="http://schemas.microsoft.com/sharepoint/v3" xmlns:ns2="c7918ce9-5289-4a18-805d-4141408e948c" xmlns:ns3="e1dec489-f745-4ed5-9c00-958a11aea6df" targetNamespace="http://schemas.microsoft.com/office/2006/metadata/properties" ma:root="true" ma:fieldsID="fbf4e6ddd60c945b071622b620824202" ns1:_="" ns2:_="" ns3:_="">
    <xsd:import namespace="http://schemas.microsoft.com/sharepoint/v3"/>
    <xsd:import namespace="c7918ce9-5289-4a18-805d-4141408e948c"/>
    <xsd:import namespace="e1dec489-f745-4ed5-9c00-958a11aea6df"/>
    <xsd:element name="properties">
      <xsd:complexType>
        <xsd:sequence>
          <xsd:element name="documentManagement">
            <xsd:complexType>
              <xsd:all>
                <xsd:element ref="ns2:_dlc_DocId" minOccurs="0"/>
                <xsd:element ref="ns2:_dlc_DocIdUrl" minOccurs="0"/>
                <xsd:element ref="ns2:_dlc_DocIdPersistId" minOccurs="0"/>
                <xsd:element ref="ns3:VIS_DocumentId" minOccurs="0"/>
                <xsd:element ref="ns1:NLLStakeholderTaxHTField0" minOccurs="0"/>
                <xsd:element ref="ns2:TaxKeywordTaxHTField" minOccurs="0"/>
                <xsd:element ref="ns3:DocumentStatus" minOccurs="0"/>
                <xsd:element ref="ns1:NLLInformationclass"/>
                <xsd:element ref="ns1:NLLThinningTime" minOccurs="0"/>
                <xsd:element ref="ns3:VISResponsible"/>
                <xsd:element ref="ns1:AnsvarigQuickpart" minOccurs="0"/>
                <xsd:element ref="ns1:NLLDocumentTypeTaxHTField0" minOccurs="0"/>
                <xsd:element ref="ns1:_dlc_Exempt" minOccurs="0"/>
                <xsd:element ref="ns1:_dlc_ExpireDateSaved" minOccurs="0"/>
                <xsd:element ref="ns1:_dlc_ExpireDate" minOccurs="0"/>
                <xsd:element ref="ns1:prdProcessTaxHTField0" minOccurs="0"/>
                <xsd:element ref="ns1:NLLVersion" minOccurs="0"/>
                <xsd:element ref="ns1:NLLModifiedBy" minOccurs="0"/>
                <xsd:element ref="ns1:NLLDocumentIDValue" minOccurs="0"/>
                <xsd:element ref="ns1:NLLPublishingstatus" minOccurs="0"/>
                <xsd:element ref="ns1:NLLDiarienummer" minOccurs="0"/>
                <xsd:element ref="ns1:NLLPublishDate" minOccurs="0"/>
                <xsd:element ref="ns1:NLLInformationCollectionTaxHTField0" minOccurs="0"/>
                <xsd:element ref="ns1:NLLProducerPlaceTaxHTField0" minOccurs="0"/>
                <xsd:element ref="ns1:NLLEstablishedBy"/>
                <xsd:element ref="ns1:NLLEstablishedByQuickpart" minOccurs="0"/>
                <xsd:element ref="ns1:VersionComment" minOccurs="0"/>
                <xsd:element ref="ns1:NLLPublishDateQuickpart" minOccurs="0"/>
                <xsd:element ref="ns1:NLLLockWorkflows" minOccurs="0"/>
                <xsd:element ref="ns1:NLLPubl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LLStakeholderTaxHTField0" ma:index="13" nillable="true" ma:taxonomy="true" ma:internalName="NLLStakeholderTaxHTField0" ma:taxonomyFieldName="NLLStakeholder" ma:displayName="Gäller för verksamhet" ma:fieldId="{fc9b4796-81cc-4809-b89e-b480826c68b7}" ma:taxonomyMulti="true" ma:sspId="39d54842-4abd-4019-b0bf-19e71d696155" ma:termSetId="012a677c-9277-4d4c-83ea-a9768cc27725" ma:anchorId="00000000-0000-0000-0000-000000000000" ma:open="false" ma:isKeyword="false">
      <xsd:complexType>
        <xsd:sequence>
          <xsd:element ref="pc:Terms" minOccurs="0" maxOccurs="1"/>
        </xsd:sequence>
      </xsd:complexType>
    </xsd:element>
    <xsd:element name="NLLInformationclass" ma:index="17" ma:displayName="Informationsklass" ma:internalName="NLLInformationclass">
      <xsd:simpleType>
        <xsd:restriction base="dms:Choice">
          <xsd:enumeration value="Publik"/>
          <xsd:enumeration value="Intern alla"/>
          <xsd:enumeration value="Intern skyddad"/>
        </xsd:restriction>
      </xsd:simpleType>
    </xsd:element>
    <xsd:element name="NLLThinningTime" ma:index="19" nillable="true" ma:displayName="Gallringsfrist" ma:format="DateOnly" ma:hidden="true" ma:internalName="NLLThinningTime">
      <xsd:simpleType>
        <xsd:restriction base="dms:DateTime"/>
      </xsd:simpleType>
    </xsd:element>
    <xsd:element name="AnsvarigQuickpart" ma:index="21" nillable="true" ma:displayName="AnsvarigQuickpart" ma:hidden="true" ma:internalName="AnsvarigQuickpart">
      <xsd:simpleType>
        <xsd:restriction base="dms:Text"/>
      </xsd:simpleType>
    </xsd:element>
    <xsd:element name="NLLDocumentTypeTaxHTField0" ma:index="23" ma:taxonomy="true" ma:internalName="NLLDocumentTypeTaxHTField0" ma:taxonomyFieldName="NLLDocumentType" ma:displayName="Dokumenttyp" ma:fieldId="{38578a5b-744a-40d6-84e1-ab48bc8b5a57}" ma:sspId="39d54842-4abd-4019-b0bf-19e71d696155" ma:termSetId="52dfd850-14dd-4e84-a867-57b1223f01ac" ma:anchorId="00000000-0000-0000-0000-000000000000" ma:open="false" ma:isKeyword="false">
      <xsd:complexType>
        <xsd:sequence>
          <xsd:element ref="pc:Terms" minOccurs="0" maxOccurs="1"/>
        </xsd:sequence>
      </xsd:complexType>
    </xsd:element>
    <xsd:element name="_dlc_Exempt" ma:index="24" nillable="true" ma:displayName="Undanta från princip" ma:hidden="true" ma:internalName="_dlc_Exempt" ma:readOnly="true">
      <xsd:simpleType>
        <xsd:restriction base="dms:Unknown"/>
      </xsd:simpleType>
    </xsd:element>
    <xsd:element name="_dlc_ExpireDateSaved" ma:index="25" nillable="true" ma:displayName="Originalförfallodag" ma:hidden="true" ma:internalName="_dlc_ExpireDateSaved" ma:readOnly="true">
      <xsd:simpleType>
        <xsd:restriction base="dms:DateTime"/>
      </xsd:simpleType>
    </xsd:element>
    <xsd:element name="_dlc_ExpireDate" ma:index="26" nillable="true" ma:displayName="Förfallodatum" ma:description="" ma:hidden="true" ma:indexed="true" ma:internalName="_dlc_ExpireDate" ma:readOnly="true">
      <xsd:simpleType>
        <xsd:restriction base="dms:DateTime"/>
      </xsd:simpleType>
    </xsd:element>
    <xsd:element name="prdProcessTaxHTField0" ma:index="27" nillable="true" ma:taxonomy="true" ma:internalName="prdProcessTaxHTField0" ma:taxonomyFieldName="prdProcess" ma:displayName="Process" ma:fieldId="{7458416b-87c5-4f2a-97ed-9ee5dd1e516d}" ma:taxonomyMulti="true" ma:sspId="39d54842-4abd-4019-b0bf-19e71d696155" ma:termSetId="747d8a4a-b066-47e6-b826-8f1c93ac4001" ma:anchorId="00000000-0000-0000-0000-000000000000" ma:open="false" ma:isKeyword="false">
      <xsd:complexType>
        <xsd:sequence>
          <xsd:element ref="pc:Terms" minOccurs="0" maxOccurs="1"/>
        </xsd:sequence>
      </xsd:complexType>
    </xsd:element>
    <xsd:element name="NLLVersion" ma:index="28" nillable="true" ma:displayName="Version" ma:internalName="NLLVersion" ma:readOnly="false">
      <xsd:simpleType>
        <xsd:restriction base="dms:Text"/>
      </xsd:simpleType>
    </xsd:element>
    <xsd:element name="NLLModifiedBy" ma:index="29" nillable="true" ma:displayName="Upprättad av" ma:hidden="true" ma:internalName="NLLModifiedBy">
      <xsd:simpleType>
        <xsd:restriction base="dms:Text"/>
      </xsd:simpleType>
    </xsd:element>
    <xsd:element name="NLLDocumentIDValue" ma:index="30" nillable="true" ma:displayName="Dokument-Id Värde" ma:hidden="true" ma:internalName="NLLDocumentIDValue">
      <xsd:simpleType>
        <xsd:restriction base="dms:Text"/>
      </xsd:simpleType>
    </xsd:element>
    <xsd:element name="NLLPublishingstatus" ma:index="31" nillable="true" ma:displayName="Publiceringsstatus" ma:internalName="NLLPublishingstatus" ma:readOnly="false">
      <xsd:simpleType>
        <xsd:restriction base="dms:Choice">
          <xsd:enumeration value="Ej Publicerad"/>
          <xsd:enumeration value="Publicerad"/>
          <xsd:enumeration value="Avpublicerad"/>
          <xsd:enumeration value="Revidering krävs"/>
          <xsd:enumeration value="Revidering pågår"/>
        </xsd:restriction>
      </xsd:simpleType>
    </xsd:element>
    <xsd:element name="NLLDiarienummer" ma:index="32" nillable="true" ma:displayName="Diarienummer" ma:description="" ma:internalName="NLLDiarienummer" ma:readOnly="false">
      <xsd:simpleType>
        <xsd:restriction base="dms:Text"/>
      </xsd:simpleType>
    </xsd:element>
    <xsd:element name="NLLPublishDate" ma:index="34" nillable="true" ma:displayName="Publiceringsdatum" ma:format="DateOnly" ma:hidden="true" ma:internalName="NLLPublishDate">
      <xsd:simpleType>
        <xsd:restriction base="dms:DateTime"/>
      </xsd:simpleType>
    </xsd:element>
    <xsd:element name="NLLInformationCollectionTaxHTField0" ma:index="35" nillable="true" ma:taxonomy="true" ma:internalName="NLLInformationCollectionTaxHTField0" ma:taxonomyFieldName="NLLInformationCollection" ma:displayName="Informationssamling" ma:fieldId="{5965f86f-d738-4017-88d8-24d6ef34a791}" ma:taxonomyMulti="true" ma:sspId="39d54842-4abd-4019-b0bf-19e71d696155" ma:termSetId="60e00f7a-77a4-4c71-b63e-bae2eb97b373" ma:anchorId="00000000-0000-0000-0000-000000000000" ma:open="false" ma:isKeyword="false">
      <xsd:complexType>
        <xsd:sequence>
          <xsd:element ref="pc:Terms" minOccurs="0" maxOccurs="1"/>
        </xsd:sequence>
      </xsd:complexType>
    </xsd:element>
    <xsd:element name="NLLProducerPlaceTaxHTField0" ma:index="37" nillable="true" ma:taxonomy="true" ma:internalName="NLLProducerPlaceTaxHTField0" ma:taxonomyFieldName="NLLProducerPlace" ma:displayName="Producentplats" ma:fieldId="{e174ebea-294d-44bc-9c09-0f97f1197811}" ma:sspId="39d54842-4abd-4019-b0bf-19e71d696155" ma:termSetId="45f1cc5b-3028-4a82-8c90-ecfb5e2e8603" ma:anchorId="00000000-0000-0000-0000-000000000000" ma:open="false" ma:isKeyword="false">
      <xsd:complexType>
        <xsd:sequence>
          <xsd:element ref="pc:Terms" minOccurs="0" maxOccurs="1"/>
        </xsd:sequence>
      </xsd:complexType>
    </xsd:element>
    <xsd:element name="NLLEstablishedBy" ma:index="38" ma:displayName="Upprättad av" ma:list="UserInfo" ma:SharePointGroup="0" ma:internalName="NLLEstablished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LLEstablishedByQuickpart" ma:index="39" nillable="true" ma:displayName="Upprättad av Quickpart" ma:hidden="true" ma:internalName="NLLEstablishedByQuickpart">
      <xsd:simpleType>
        <xsd:restriction base="dms:Text"/>
      </xsd:simpleType>
    </xsd:element>
    <xsd:element name="VersionComment" ma:index="40" nillable="true" ma:displayName="Versionskommentar" ma:hidden="true" ma:internalName="VersionComment" ma:readOnly="false">
      <xsd:simpleType>
        <xsd:restriction base="dms:Text"/>
      </xsd:simpleType>
    </xsd:element>
    <xsd:element name="NLLPublishDateQuickpart" ma:index="41" nillable="true" ma:displayName="Publiceringsdatum Quickpart" ma:hidden="true" ma:internalName="NLLPublishDateQuickpart">
      <xsd:simpleType>
        <xsd:restriction base="dms:Text"/>
      </xsd:simpleType>
    </xsd:element>
    <xsd:element name="NLLLockWorkflows" ma:index="42" nillable="true" ma:displayName="ArbetsflödeKörs" ma:default="0" ma:hidden="true" ma:internalName="NLLLockWorkflows">
      <xsd:simpleType>
        <xsd:restriction base="dms:Boolean"/>
      </xsd:simpleType>
    </xsd:element>
    <xsd:element name="NLLPublished" ma:index="43" nillable="true" ma:displayName="Publicerad" ma:hidden="true" ma:internalName="NLLPublishe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918ce9-5289-4a18-805d-4141408e948c"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TaxKeywordTaxHTField" ma:index="15" nillable="true" ma:taxonomy="true" ma:internalName="TaxKeywordTaxHTField" ma:taxonomyFieldName="TaxKeyword" ma:displayName="NLL-Nyckelord" ma:fieldId="{23f27201-bee3-471e-b2e7-b64fd8b7ca38}" ma:taxonomyMulti="true" ma:sspId="39d54842-4abd-4019-b0bf-19e71d6961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dec489-f745-4ed5-9c00-958a11aea6df" elementFormDefault="qualified">
    <xsd:import namespace="http://schemas.microsoft.com/office/2006/documentManagement/types"/>
    <xsd:import namespace="http://schemas.microsoft.com/office/infopath/2007/PartnerControls"/>
    <xsd:element name="VIS_DocumentId" ma:index="12" nillable="true" ma:displayName="Producentplats ID" ma:hidden="true" ma:internalName="VIS_Doc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umentStatus" ma:index="16" nillable="true" ma:displayName="Dokumentstatus" ma:hidden="true" ma:internalName="Dokumentstatus"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VISResponsible" ma:index="20" ma:displayName="Ansvarig" ma:list="UserInfo" ma:internalName="VISResponsible"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NLLDiarienummer xmlns="http://schemas.microsoft.com/sharepoint/v3" xsi:nil="true"/>
    <VersionComment xmlns="http://schemas.microsoft.com/sharepoint/v3" xsi:nil="true"/>
    <NLLInformationclass xmlns="http://schemas.microsoft.com/sharepoint/v3">Publik</NLLInformationclass>
    <AnsvarigQuickpart xmlns="http://schemas.microsoft.com/sharepoint/v3">Rebecca Nilsson</AnsvarigQuickpart>
    <NLLPublished xmlns="http://schemas.microsoft.com/sharepoint/v3" xsi:nil="true"/>
    <NLLStakeholderTaxHTField0 xmlns="http://schemas.microsoft.com/sharepoint/v3">
      <Terms xmlns="http://schemas.microsoft.com/office/infopath/2007/PartnerControls">
        <TermInfo xmlns="http://schemas.microsoft.com/office/infopath/2007/PartnerControls">
          <TermName xmlns="http://schemas.microsoft.com/office/infopath/2007/PartnerControls">Avdelning 42 Medicinsk akutvård MAVA Sunderby sjukhus</TermName>
          <TermId xmlns="http://schemas.microsoft.com/office/infopath/2007/PartnerControls">511d758d-2e4c-4bbf-a6e1-10363faba1d0</TermId>
        </TermInfo>
      </Terms>
    </NLLStakeholderTaxHTField0>
    <NLLInformationCollectionTaxHTField0 xmlns="http://schemas.microsoft.com/sharepoint/v3">
      <Terms xmlns="http://schemas.microsoft.com/office/infopath/2007/PartnerControls"/>
    </NLLInformationCollectionTaxHTField0>
    <NLLPublishDateQuickpart xmlns="http://schemas.microsoft.com/sharepoint/v3">2023-08-29</NLLPublishDateQuickpart>
    <NLLThinningTime xmlns="http://schemas.microsoft.com/sharepoint/v3">2026-08-28T22:00:00+00:00</NLLThinningTime>
    <NLLPublishingstatus xmlns="http://schemas.microsoft.com/sharepoint/v3">Publicerad</NLLPublishingstatus>
    <NLLEstablishedByQuickpart xmlns="http://schemas.microsoft.com/sharepoint/v3">Rebecca Nilsson</NLLEstablishedByQuickpart>
    <NLLProducerPlaceTaxHTField0 xmlns="http://schemas.microsoft.com/sharepoint/v3">
      <Terms xmlns="http://schemas.microsoft.com/office/infopath/2007/PartnerControls">
        <TermInfo xmlns="http://schemas.microsoft.com/office/infopath/2007/PartnerControls">
          <TermName xmlns="http://schemas.microsoft.com/office/infopath/2007/PartnerControls">Internmedicin Sunderby sjukhus</TermName>
          <TermId xmlns="http://schemas.microsoft.com/office/infopath/2007/PartnerControls">76151979-0b57-45a2-a11f-8a9118b0de79</TermId>
        </TermInfo>
      </Terms>
    </NLLProducerPlaceTaxHTField0>
    <NLLPublishDate xmlns="http://schemas.microsoft.com/sharepoint/v3">2023-08-28T22:00:00+00:00</NLLPublishDate>
    <NLLDocumentTypeTaxHTField0 xmlns="http://schemas.microsoft.com/sharepoint/v3">
      <Terms xmlns="http://schemas.microsoft.com/office/infopath/2007/PartnerControls">
        <TermInfo xmlns="http://schemas.microsoft.com/office/infopath/2007/PartnerControls">
          <TermName xmlns="http://schemas.microsoft.com/office/infopath/2007/PartnerControls">Arbetsdokument</TermName>
          <TermId xmlns="http://schemas.microsoft.com/office/infopath/2007/PartnerControls">fe64199a-d700-493b-9984-68df985400d3</TermId>
        </TermInfo>
      </Terms>
    </NLLDocumentTypeTaxHTField0>
    <prdProcessTaxHTField0 xmlns="http://schemas.microsoft.com/sharepoint/v3">
      <Terms xmlns="http://schemas.microsoft.com/office/infopath/2007/PartnerControls"/>
    </prdProcessTaxHTField0>
    <NLLVersion xmlns="http://schemas.microsoft.com/sharepoint/v3">4.0</NLLVersion>
    <NLLEstablishedBy xmlns="http://schemas.microsoft.com/sharepoint/v3">
      <UserInfo>
        <DisplayName>Rebecca Nilsson</DisplayName>
        <AccountId>1646</AccountId>
        <AccountType/>
      </UserInfo>
    </NLLEstablishedBy>
    <NLLLockWorkflows xmlns="http://schemas.microsoft.com/sharepoint/v3">false</NLLLockWorkflows>
    <NLLModifiedBy xmlns="http://schemas.microsoft.com/sharepoint/v3">Elsa Huhta</NLLModifiedBy>
    <NLLDocumentIDValue xmlns="http://schemas.microsoft.com/sharepoint/v3">nsintmedsy-4-357</NLLDocumentIDValue>
    <TaxKeywordTaxHTField xmlns="c7918ce9-5289-4a18-805d-4141408e948c">
      <Terms xmlns="http://schemas.microsoft.com/office/infopath/2007/PartnerControls">
        <TermInfo xmlns="http://schemas.microsoft.com/office/infopath/2007/PartnerControls">
          <TermName xmlns="http://schemas.microsoft.com/office/infopath/2007/PartnerControls">utb</TermName>
          <TermId xmlns="http://schemas.microsoft.com/office/infopath/2007/PartnerControls">6f89b501-8647-4a3c-b68d-ab9aa9974019</TermId>
        </TermInfo>
      </Terms>
    </TaxKeywordTaxHTField>
    <_dlc_DocId xmlns="c7918ce9-5289-4a18-805d-4141408e948c">nsintmedsy-4-357</_dlc_DocId>
    <_dlc_DocIdUrl xmlns="c7918ce9-5289-4a18-805d-4141408e948c">
      <Url>http://spportal.extvis.local/process/administrativ/_layouts/15/DocIdRedir.aspx?ID=nsintmedsy-4-357</Url>
      <Description>nsintmedsy-4-357</Description>
    </_dlc_DocIdUrl>
    <_dlc_DocIdPersistId xmlns="c7918ce9-5289-4a18-805d-4141408e948c">true</_dlc_DocIdPersistId>
    <_dlc_ExpireDateSaved xmlns="http://schemas.microsoft.com/sharepoint/v3" xsi:nil="true"/>
    <_dlc_ExpireDate xmlns="http://schemas.microsoft.com/sharepoint/v3">2026-09-28T22:00:00+00:00</_dlc_ExpireDate>
    <VISResponsible xmlns="e1dec489-f745-4ed5-9c00-958a11aea6df">
      <UserInfo>
        <DisplayName>Rebecca Nilsson</DisplayName>
        <AccountId>1646</AccountId>
        <AccountType/>
      </UserInfo>
    </VISResponsible>
    <VIS_DocumentId xmlns="e1dec489-f745-4ed5-9c00-958a11aea6df">
      <Url>https://samarbeta.nll.se/producentplats/div-ns-bas-intmedsy/_layouts/15/DocIdRedir.aspx?ID=nsintmedsy-4-357</Url>
      <Description>nsintmedsy-4-357</Description>
    </VIS_DocumentId>
    <DocumentStatus xmlns="e1dec489-f745-4ed5-9c00-958a11aea6df">
      <Url>https://samarbeta.nll.se/producentplats/div-ns-bas-intmedsy/_layouts/15/wrkstat.aspx?List=da097481-ff7b-4e34-a285-ba5cbd6d7f1e&amp;WorkflowInstanceName=0146e4b0-6a62-4d12-8271-b2ac44bec695</Url>
      <Description>Publicerad</Description>
    </DocumentStatus>
    <_dlc_Exempt xmlns="http://schemas.microsoft.com/sharepoint/v3">false</_dlc_Exempt>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1ACCDB-F2F6-4791-BA3E-246BBE45358F}"/>
</file>

<file path=customXml/itemProps2.xml><?xml version="1.0" encoding="utf-8"?>
<ds:datastoreItem xmlns:ds="http://schemas.openxmlformats.org/officeDocument/2006/customXml" ds:itemID="{9DE8DF61-47BD-4B6E-966E-C51F54CE8CFB}"/>
</file>

<file path=customXml/itemProps3.xml><?xml version="1.0" encoding="utf-8"?>
<ds:datastoreItem xmlns:ds="http://schemas.openxmlformats.org/officeDocument/2006/customXml" ds:itemID="{CE124F03-6838-4E30-894B-B965F36006C3}"/>
</file>

<file path=customXml/itemProps4.xml><?xml version="1.0" encoding="utf-8"?>
<ds:datastoreItem xmlns:ds="http://schemas.openxmlformats.org/officeDocument/2006/customXml" ds:itemID="{08F846D1-3A36-4B20-A992-4D6392BF0D09}"/>
</file>

<file path=customXml/itemProps5.xml><?xml version="1.0" encoding="utf-8"?>
<ds:datastoreItem xmlns:ds="http://schemas.openxmlformats.org/officeDocument/2006/customXml" ds:itemID="{9C205431-293F-417C-9823-42901F7C82AE}"/>
</file>

<file path=docProps/app.xml><?xml version="1.0" encoding="utf-8"?>
<Properties xmlns="http://schemas.openxmlformats.org/officeDocument/2006/extended-properties" xmlns:vt="http://schemas.openxmlformats.org/officeDocument/2006/docPropsVTypes">
  <Template>Aspect</Template>
  <TotalTime>275</TotalTime>
  <Words>4501</Words>
  <Application>Microsoft Office PowerPoint</Application>
  <PresentationFormat>Bildspel på skärmen (16:9)</PresentationFormat>
  <Paragraphs>467</Paragraphs>
  <Slides>44</Slides>
  <Notes>34</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44</vt:i4>
      </vt:variant>
    </vt:vector>
  </HeadingPairs>
  <TitlesOfParts>
    <vt:vector size="52" baseType="lpstr">
      <vt:lpstr>Arial</vt:lpstr>
      <vt:lpstr>Calibri</vt:lpstr>
      <vt:lpstr>Comic Sans MS</vt:lpstr>
      <vt:lpstr>Cooper Black</vt:lpstr>
      <vt:lpstr>Verdana</vt:lpstr>
      <vt:lpstr>Wingdings</vt:lpstr>
      <vt:lpstr>Wingdings 2</vt:lpstr>
      <vt:lpstr>Aspekt</vt:lpstr>
      <vt:lpstr>  SEPSIS /MODS MAVA 190918 </vt:lpstr>
      <vt:lpstr>Patientfallet</vt:lpstr>
      <vt:lpstr>Sepsis, lite bakgrund…</vt:lpstr>
      <vt:lpstr>Varför behövs vårdprogram…?</vt:lpstr>
      <vt:lpstr>Vem får sepsis?</vt:lpstr>
      <vt:lpstr>När dör patienterna… </vt:lpstr>
      <vt:lpstr>Definition av sepsis, förändras över tid… </vt:lpstr>
      <vt:lpstr>Surviving Sepsis Campaign: International Guidelines for Management of Sepsis and Septic Shock: 2016</vt:lpstr>
      <vt:lpstr>Definition av sepsis enligt Sepsis-3</vt:lpstr>
      <vt:lpstr>SOFA; sequential organ failure asessment</vt:lpstr>
      <vt:lpstr> </vt:lpstr>
      <vt:lpstr>Q-SOFA (Quick sofa)</vt:lpstr>
      <vt:lpstr>Perfusion, normal reglering. </vt:lpstr>
      <vt:lpstr>Vad händer när blodtrycket sjunker..</vt:lpstr>
      <vt:lpstr>Vår normala reglering av tonus… </vt:lpstr>
      <vt:lpstr>PowerPoint-presentation</vt:lpstr>
      <vt:lpstr>PowerPoint-presentation</vt:lpstr>
      <vt:lpstr>Septisk chock….</vt:lpstr>
      <vt:lpstr>Ok, hypoxin…. </vt:lpstr>
      <vt:lpstr>…Septisk chock…</vt:lpstr>
      <vt:lpstr>PowerPoint-presentation</vt:lpstr>
      <vt:lpstr>Multiorgansvikt. </vt:lpstr>
      <vt:lpstr>MODS ; multi organ dysfunction syndrome</vt:lpstr>
      <vt:lpstr>Bedömning och diagnostik</vt:lpstr>
      <vt:lpstr>Vad ska odlas? </vt:lpstr>
      <vt:lpstr>PowerPoint-presentation</vt:lpstr>
      <vt:lpstr>Procalcitonin PCT </vt:lpstr>
      <vt:lpstr>Heparin bundet protein. HBP.</vt:lpstr>
      <vt:lpstr>Behandling</vt:lpstr>
      <vt:lpstr>Distributionsvolym vid sepsis.</vt:lpstr>
      <vt:lpstr>Betalaktamanantibiotika. Penicilliner, cefalosporiner , karbapenemer (bredspektrum) </vt:lpstr>
      <vt:lpstr>PowerPoint-presentation</vt:lpstr>
      <vt:lpstr>PowerPoint-presentation</vt:lpstr>
      <vt:lpstr>Patientfallet…..</vt:lpstr>
      <vt:lpstr>Vätskebehov vis sepsis/septisk chock  </vt:lpstr>
      <vt:lpstr>Vätskor… </vt:lpstr>
      <vt:lpstr>Plasma </vt:lpstr>
      <vt:lpstr>Vätsketerapi </vt:lpstr>
      <vt:lpstr>  Njursvikt </vt:lpstr>
      <vt:lpstr>Diuretika? </vt:lpstr>
      <vt:lpstr>När startar vi dialys? </vt:lpstr>
      <vt:lpstr>Vad ska vi sträva efter?</vt:lpstr>
      <vt:lpstr>Ungefär tre dygn efter insjuknandet….</vt:lpstr>
      <vt:lpstr>TACK!</vt:lpstr>
    </vt:vector>
  </TitlesOfParts>
  <Company>Norrbottens läns landsting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Sepsis, lite bakgrund…</dc:title>
  <dc:creator>Kristina Pulkkinen</dc:creator>
  <cp:keywords>utb</cp:keywords>
  <cp:lastModifiedBy>Ann Camilla Enbom</cp:lastModifiedBy>
  <cp:revision>27</cp:revision>
  <cp:lastPrinted>2015-10-01T11:12:07Z</cp:lastPrinted>
  <dcterms:created xsi:type="dcterms:W3CDTF">2018-11-21T08:20:17Z</dcterms:created>
  <dcterms:modified xsi:type="dcterms:W3CDTF">2019-09-19T12:13:13Z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0x010100D7963E0E5B7A40E5AEA07389401D709F00FB54EFF0F3EB48149DBBD9563453E19002008209C297E864B04CA92E59A438F60D18</vt:lpwstr>
  </property>
  <property fmtid="{D5CDD505-2E9C-101B-9397-08002B2CF9AE}" pid="3" name="TaxKeyword">
    <vt:lpwstr>1010;#utb|6f89b501-8647-4a3c-b68d-ab9aa9974019</vt:lpwstr>
  </property>
  <property fmtid="{D5CDD505-2E9C-101B-9397-08002B2CF9AE}" pid="4" name="CareActionCodeSurgical">
    <vt:lpwstr/>
  </property>
  <property fmtid="{D5CDD505-2E9C-101B-9397-08002B2CF9AE}" pid="5" name="NLLProducerPlace">
    <vt:lpwstr>967;#Internmedicin Sunderby sjukhus|76151979-0b57-45a2-a11f-8a9118b0de79</vt:lpwstr>
  </property>
  <property fmtid="{D5CDD505-2E9C-101B-9397-08002B2CF9AE}" pid="6" name="NLLApprovedByQuickPart">
    <vt:lpwstr/>
  </property>
  <property fmtid="{D5CDD505-2E9C-101B-9397-08002B2CF9AE}" pid="7" name="NLLInformationCollection">
    <vt:lpwstr/>
  </property>
  <property fmtid="{D5CDD505-2E9C-101B-9397-08002B2CF9AE}" pid="8" name="NLLProjectDescription">
    <vt:lpwstr/>
  </property>
  <property fmtid="{D5CDD505-2E9C-101B-9397-08002B2CF9AE}" pid="9" name="PsychiatricCodeTaxHTField0">
    <vt:lpwstr/>
  </property>
  <property fmtid="{D5CDD505-2E9C-101B-9397-08002B2CF9AE}" pid="10" name="NLLStakeholder">
    <vt:lpwstr>6643;#Avdelning 42 Medicinsk akutvård MAVA Sunderby sjukhus|511d758d-2e4c-4bbf-a6e1-10363faba1d0</vt:lpwstr>
  </property>
  <property fmtid="{D5CDD505-2E9C-101B-9397-08002B2CF9AE}" pid="11" name="TLVCodeDiagnosisTaxHTField0">
    <vt:lpwstr/>
  </property>
  <property fmtid="{D5CDD505-2E9C-101B-9397-08002B2CF9AE}" pid="12" name="NPUCode">
    <vt:lpwstr/>
  </property>
  <property fmtid="{D5CDD505-2E9C-101B-9397-08002B2CF9AE}" pid="13" name="NLLClosureDate">
    <vt:lpwstr/>
  </property>
  <property fmtid="{D5CDD505-2E9C-101B-9397-08002B2CF9AE}" pid="14" name="NLLProducerplaceID">
    <vt:lpwstr/>
  </property>
  <property fmtid="{D5CDD505-2E9C-101B-9397-08002B2CF9AE}" pid="15" name="NLLPublishedTemplate">
    <vt:lpwstr/>
  </property>
  <property fmtid="{D5CDD505-2E9C-101B-9397-08002B2CF9AE}" pid="16" name="NLLWFComment">
    <vt:lpwstr/>
  </property>
  <property fmtid="{D5CDD505-2E9C-101B-9397-08002B2CF9AE}" pid="17" name="NLLPTCName">
    <vt:lpwstr/>
  </property>
  <property fmtid="{D5CDD505-2E9C-101B-9397-08002B2CF9AE}" pid="18" name="SpecialtyTaxHTField0">
    <vt:lpwstr/>
  </property>
  <property fmtid="{D5CDD505-2E9C-101B-9397-08002B2CF9AE}" pid="19" name="CareActionCodeNonSurgical">
    <vt:lpwstr/>
  </property>
  <property fmtid="{D5CDD505-2E9C-101B-9397-08002B2CF9AE}" pid="20" name="AnalysisNameTaxHTField0">
    <vt:lpwstr/>
  </property>
  <property fmtid="{D5CDD505-2E9C-101B-9397-08002B2CF9AE}" pid="21" name="Specialty">
    <vt:lpwstr/>
  </property>
  <property fmtid="{D5CDD505-2E9C-101B-9397-08002B2CF9AE}" pid="22" name="NLLMtptCode">
    <vt:lpwstr/>
  </property>
  <property fmtid="{D5CDD505-2E9C-101B-9397-08002B2CF9AE}" pid="23" name="NLLProjectUrl">
    <vt:lpwstr/>
  </property>
  <property fmtid="{D5CDD505-2E9C-101B-9397-08002B2CF9AE}" pid="24" name="ICD10Code">
    <vt:lpwstr/>
  </property>
  <property fmtid="{D5CDD505-2E9C-101B-9397-08002B2CF9AE}" pid="25" name="NLLProjectStatus">
    <vt:lpwstr/>
  </property>
  <property fmtid="{D5CDD505-2E9C-101B-9397-08002B2CF9AE}" pid="26" name="NLLSteeringGroup">
    <vt:lpwstr/>
  </property>
  <property fmtid="{D5CDD505-2E9C-101B-9397-08002B2CF9AE}" pid="27" name="NLLMeetingTypeTaxHTField0">
    <vt:lpwstr/>
  </property>
  <property fmtid="{D5CDD505-2E9C-101B-9397-08002B2CF9AE}" pid="28" name="NLLTemplateStatus">
    <vt:lpwstr/>
  </property>
  <property fmtid="{D5CDD505-2E9C-101B-9397-08002B2CF9AE}" pid="29" name="CareActionCodeSurgicalTaxHTField0">
    <vt:lpwstr/>
  </property>
  <property fmtid="{D5CDD505-2E9C-101B-9397-08002B2CF9AE}" pid="30" name="PharmaceuticalCodeTaxHTField0">
    <vt:lpwstr/>
  </property>
  <property fmtid="{D5CDD505-2E9C-101B-9397-08002B2CF9AE}" pid="31" name="NLLProjectLeader">
    <vt:lpwstr/>
  </property>
  <property fmtid="{D5CDD505-2E9C-101B-9397-08002B2CF9AE}" pid="32" name="NLLDecisionLevelManagedTaxHTField0">
    <vt:lpwstr/>
  </property>
  <property fmtid="{D5CDD505-2E9C-101B-9397-08002B2CF9AE}" pid="35" name="NLLDefaultTemplate">
    <vt:lpwstr/>
  </property>
  <property fmtid="{D5CDD505-2E9C-101B-9397-08002B2CF9AE}" pid="36" name="NLLProjectVisitor">
    <vt:lpwstr/>
  </property>
  <property fmtid="{D5CDD505-2E9C-101B-9397-08002B2CF9AE}" pid="37" name="NLLApprovedBy">
    <vt:lpwstr/>
  </property>
  <property fmtid="{D5CDD505-2E9C-101B-9397-08002B2CF9AE}" pid="38" name="NLLDecisionLevelManaged">
    <vt:lpwstr/>
  </property>
  <property fmtid="{D5CDD505-2E9C-101B-9397-08002B2CF9AE}" pid="39" name="CompulsoryAction">
    <vt:lpwstr/>
  </property>
  <property fmtid="{D5CDD505-2E9C-101B-9397-08002B2CF9AE}" pid="40" name="ICD10CodeTaxHTField0">
    <vt:lpwstr/>
  </property>
  <property fmtid="{D5CDD505-2E9C-101B-9397-08002B2CF9AE}" pid="41" name="Godkänn dokument">
    <vt:lpwstr>, </vt:lpwstr>
  </property>
  <property fmtid="{D5CDD505-2E9C-101B-9397-08002B2CF9AE}" pid="42" name="NLLProjectOwner">
    <vt:lpwstr/>
  </property>
  <property fmtid="{D5CDD505-2E9C-101B-9397-08002B2CF9AE}" pid="43" name="NPUCodeTaxHTField0">
    <vt:lpwstr/>
  </property>
  <property fmtid="{D5CDD505-2E9C-101B-9397-08002B2CF9AE}" pid="44" name="NLLTemplateFolderDescription">
    <vt:lpwstr/>
  </property>
  <property fmtid="{D5CDD505-2E9C-101B-9397-08002B2CF9AE}" pid="45" name="TLVCodeAction">
    <vt:lpwstr/>
  </property>
  <property fmtid="{D5CDD505-2E9C-101B-9397-08002B2CF9AE}" pid="46" name="RadiologicalCode">
    <vt:lpwstr/>
  </property>
  <property fmtid="{D5CDD505-2E9C-101B-9397-08002B2CF9AE}" pid="47" name="References">
    <vt:lpwstr/>
  </property>
  <property fmtid="{D5CDD505-2E9C-101B-9397-08002B2CF9AE}" pid="48" name="prdProcess">
    <vt:lpwstr/>
  </property>
  <property fmtid="{D5CDD505-2E9C-101B-9397-08002B2CF9AE}" pid="49" name="NLLProjectOrderStatus">
    <vt:lpwstr/>
  </property>
  <property fmtid="{D5CDD505-2E9C-101B-9397-08002B2CF9AE}" pid="51" name="NLLReferenceGroup">
    <vt:lpwstr/>
  </property>
  <property fmtid="{D5CDD505-2E9C-101B-9397-08002B2CF9AE}" pid="52" name="TLVCodeDiagnosis">
    <vt:lpwstr/>
  </property>
  <property fmtid="{D5CDD505-2E9C-101B-9397-08002B2CF9AE}" pid="53" name="PharmaceuticalCode">
    <vt:lpwstr/>
  </property>
  <property fmtid="{D5CDD505-2E9C-101B-9397-08002B2CF9AE}" pid="54" name="NLLInitiationDate">
    <vt:lpwstr/>
  </property>
  <property fmtid="{D5CDD505-2E9C-101B-9397-08002B2CF9AE}" pid="56" name="ReferencesTaxHTField0">
    <vt:lpwstr/>
  </property>
  <property fmtid="{D5CDD505-2E9C-101B-9397-08002B2CF9AE}" pid="57" name="NLLWindingUpDate">
    <vt:lpwstr/>
  </property>
  <property fmtid="{D5CDD505-2E9C-101B-9397-08002B2CF9AE}" pid="58" name="TLVCodeActionTaxHTField0">
    <vt:lpwstr/>
  </property>
  <property fmtid="{D5CDD505-2E9C-101B-9397-08002B2CF9AE}" pid="59" name="NLLProjectNr">
    <vt:lpwstr/>
  </property>
  <property fmtid="{D5CDD505-2E9C-101B-9397-08002B2CF9AE}" pid="60" name="Granska dokument">
    <vt:lpwstr>, </vt:lpwstr>
  </property>
  <property fmtid="{D5CDD505-2E9C-101B-9397-08002B2CF9AE}" pid="61" name="NLLProjectTypeTaxHTField0">
    <vt:lpwstr/>
  </property>
  <property fmtid="{D5CDD505-2E9C-101B-9397-08002B2CF9AE}" pid="62" name="NLLPTCProcessTeam">
    <vt:lpwstr/>
  </property>
  <property fmtid="{D5CDD505-2E9C-101B-9397-08002B2CF9AE}" pid="63" name="RadiologicalCodeTaxHTField0">
    <vt:lpwstr/>
  </property>
  <property fmtid="{D5CDD505-2E9C-101B-9397-08002B2CF9AE}" pid="64" name="NLLImplementationDate">
    <vt:lpwstr/>
  </property>
  <property fmtid="{D5CDD505-2E9C-101B-9397-08002B2CF9AE}" pid="65" name="PsychiatricCode">
    <vt:lpwstr/>
  </property>
  <property fmtid="{D5CDD505-2E9C-101B-9397-08002B2CF9AE}" pid="66" name="Publicera dokument">
    <vt:lpwstr>, </vt:lpwstr>
  </property>
  <property fmtid="{D5CDD505-2E9C-101B-9397-08002B2CF9AE}" pid="67" name="NLLProjectType">
    <vt:lpwstr/>
  </property>
  <property fmtid="{D5CDD505-2E9C-101B-9397-08002B2CF9AE}" pid="68" name="AnalysisName">
    <vt:lpwstr/>
  </property>
  <property fmtid="{D5CDD505-2E9C-101B-9397-08002B2CF9AE}" pid="69" name="NLLMtptCodeTaxHTField0">
    <vt:lpwstr/>
  </property>
  <property fmtid="{D5CDD505-2E9C-101B-9397-08002B2CF9AE}" pid="70" name="NLLLatestProjectTrackingDate">
    <vt:lpwstr/>
  </property>
  <property fmtid="{D5CDD505-2E9C-101B-9397-08002B2CF9AE}" pid="71" name="NLLDocumentType">
    <vt:lpwstr>1454;#Arbetsdokument|fe64199a-d700-493b-9984-68df985400d3</vt:lpwstr>
  </property>
  <property fmtid="{D5CDD505-2E9C-101B-9397-08002B2CF9AE}" pid="72" name="NLLProjectTypeText">
    <vt:lpwstr/>
  </property>
  <property fmtid="{D5CDD505-2E9C-101B-9397-08002B2CF9AE}" pid="73" name="NLLEstablishingDate">
    <vt:lpwstr/>
  </property>
  <property fmtid="{D5CDD505-2E9C-101B-9397-08002B2CF9AE}" pid="74" name="NLLProjectMember">
    <vt:lpwstr/>
  </property>
  <property fmtid="{D5CDD505-2E9C-101B-9397-08002B2CF9AE}" pid="75" name="NLLProcessTeamLookup">
    <vt:lpwstr/>
  </property>
  <property fmtid="{D5CDD505-2E9C-101B-9397-08002B2CF9AE}" pid="76" name="CareActionCodeNonSurgicalTaxHTField0">
    <vt:lpwstr/>
  </property>
  <property fmtid="{D5CDD505-2E9C-101B-9397-08002B2CF9AE}" pid="77" name="CompulsoryActionTaxHTField0">
    <vt:lpwstr/>
  </property>
  <property fmtid="{D5CDD505-2E9C-101B-9397-08002B2CF9AE}" pid="78" name="NLLMeetingType">
    <vt:lpwstr/>
  </property>
  <property fmtid="{D5CDD505-2E9C-101B-9397-08002B2CF9AE}" pid="79" name="NLLProjectName">
    <vt:lpwstr/>
  </property>
  <property fmtid="{D5CDD505-2E9C-101B-9397-08002B2CF9AE}" pid="80" name="_dlc_policyId">
    <vt:lpwstr>0x010100D7963E0E5B7A40E5AEA07389401D709F00FB54EFF0F3EB48149DBBD9563453E190|1214505165</vt:lpwstr>
  </property>
  <property fmtid="{D5CDD505-2E9C-101B-9397-08002B2CF9AE}" pid="82" name="ItemRetentionFormula">
    <vt:lpwstr>&lt;formula id="Microsoft.Office.RecordsManagement.PolicyFeatures.Expiration.Formula.BuiltIn"&gt;&lt;number&gt;1&lt;/number&gt;&lt;property&gt;NLLThinningTime&lt;/property&gt;&lt;propertyid&gt;2793489f-7251-475b-a975-480031914936&lt;/propertyid&gt;&lt;period&gt;months&lt;/period&gt;&lt;/formula&gt;</vt:lpwstr>
  </property>
  <property fmtid="{D5CDD505-2E9C-101B-9397-08002B2CF9AE}" pid="84" name="_dlc_DocIdItemGuid">
    <vt:lpwstr>d1e8dfcb-cb4c-4d8e-9113-81153eb946df</vt:lpwstr>
  </property>
  <property fmtid="{D5CDD505-2E9C-101B-9397-08002B2CF9AE}" pid="86" name="_dlc_ItemStageId">
    <vt:lpwstr/>
  </property>
  <property fmtid="{D5CDD505-2E9C-101B-9397-08002B2CF9AE}" pid="88" name="TaxCatchAll">
    <vt:lpwstr>1454;#Arbetsdokument|fe64199a-d700-493b-9984-68df985400d3;#1010;#utb;#967;#Internmedicin Sunderby sjukhus|76151979-0b57-45a2-a11f-8a9118b0de79;#6643;#Avdelning 42 Medicinsk akutvård MAVA Sunderby sjukhus|511d758d-2e4c-4bbf-a6e1-10363faba1d0</vt:lpwstr>
  </property>
  <property fmtid="{D5CDD505-2E9C-101B-9397-08002B2CF9AE}" pid="90" name="Order">
    <vt:r8>2672100</vt:r8>
  </property>
  <property fmtid="{D5CDD505-2E9C-101B-9397-08002B2CF9AE}" pid="91" name="xd_ProgID">
    <vt:lpwstr/>
  </property>
  <property fmtid="{D5CDD505-2E9C-101B-9397-08002B2CF9AE}" pid="92" name="_SourceUrl">
    <vt:lpwstr/>
  </property>
  <property fmtid="{D5CDD505-2E9C-101B-9397-08002B2CF9AE}" pid="93" name="_SharedFileIndex">
    <vt:lpwstr/>
  </property>
  <property fmtid="{D5CDD505-2E9C-101B-9397-08002B2CF9AE}" pid="94" name="TemplateUrl">
    <vt:lpwstr/>
  </property>
  <property fmtid="{D5CDD505-2E9C-101B-9397-08002B2CF9AE}" pid="96" name="NLLDecisionLevelGoverning">
    <vt:lpwstr/>
  </property>
  <property fmtid="{D5CDD505-2E9C-101B-9397-08002B2CF9AE}" pid="97" name="NLLFactOwner">
    <vt:lpwstr/>
  </property>
  <property fmtid="{D5CDD505-2E9C-101B-9397-08002B2CF9AE}" pid="98" name="NLLFactOwnerText">
    <vt:lpwstr/>
  </property>
  <property fmtid="{D5CDD505-2E9C-101B-9397-08002B2CF9AE}" pid="99" name="xd_Signature">
    <vt:bool>false</vt:bool>
  </property>
  <property fmtid="{D5CDD505-2E9C-101B-9397-08002B2CF9AE}" pid="100" name="NLLDecisionLevel">
    <vt:lpwstr/>
  </property>
  <property fmtid="{D5CDD505-2E9C-101B-9397-08002B2CF9AE}" pid="101" name="NLLPTCProcessLeader">
    <vt:lpwstr/>
  </property>
  <property fmtid="{D5CDD505-2E9C-101B-9397-08002B2CF9AE}" pid="103" name="NLLPTCVISEditor">
    <vt:lpwstr/>
  </property>
</Properties>
</file>